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2" r:id="rId1"/>
  </p:sldMasterIdLst>
  <p:notesMasterIdLst>
    <p:notesMasterId r:id="rId71"/>
  </p:notesMasterIdLst>
  <p:sldIdLst>
    <p:sldId id="535" r:id="rId2"/>
    <p:sldId id="554" r:id="rId3"/>
    <p:sldId id="555" r:id="rId4"/>
    <p:sldId id="605" r:id="rId5"/>
    <p:sldId id="557" r:id="rId6"/>
    <p:sldId id="558" r:id="rId7"/>
    <p:sldId id="559" r:id="rId8"/>
    <p:sldId id="560" r:id="rId9"/>
    <p:sldId id="561" r:id="rId10"/>
    <p:sldId id="562" r:id="rId11"/>
    <p:sldId id="563" r:id="rId12"/>
    <p:sldId id="564" r:id="rId13"/>
    <p:sldId id="566" r:id="rId14"/>
    <p:sldId id="567" r:id="rId15"/>
    <p:sldId id="570" r:id="rId16"/>
    <p:sldId id="571" r:id="rId17"/>
    <p:sldId id="572" r:id="rId18"/>
    <p:sldId id="549" r:id="rId19"/>
    <p:sldId id="550" r:id="rId20"/>
    <p:sldId id="551" r:id="rId21"/>
    <p:sldId id="573" r:id="rId22"/>
    <p:sldId id="574" r:id="rId23"/>
    <p:sldId id="579" r:id="rId24"/>
    <p:sldId id="580" r:id="rId25"/>
    <p:sldId id="581" r:id="rId26"/>
    <p:sldId id="587" r:id="rId27"/>
    <p:sldId id="582" r:id="rId28"/>
    <p:sldId id="583" r:id="rId29"/>
    <p:sldId id="584" r:id="rId30"/>
    <p:sldId id="346" r:id="rId31"/>
    <p:sldId id="586" r:id="rId32"/>
    <p:sldId id="585" r:id="rId33"/>
    <p:sldId id="350" r:id="rId34"/>
    <p:sldId id="602" r:id="rId35"/>
    <p:sldId id="577" r:id="rId36"/>
    <p:sldId id="576" r:id="rId37"/>
    <p:sldId id="578" r:id="rId38"/>
    <p:sldId id="343" r:id="rId39"/>
    <p:sldId id="344" r:id="rId40"/>
    <p:sldId id="347" r:id="rId41"/>
    <p:sldId id="588" r:id="rId42"/>
    <p:sldId id="358" r:id="rId43"/>
    <p:sldId id="359" r:id="rId44"/>
    <p:sldId id="589" r:id="rId45"/>
    <p:sldId id="591" r:id="rId46"/>
    <p:sldId id="360" r:id="rId47"/>
    <p:sldId id="361" r:id="rId48"/>
    <p:sldId id="362" r:id="rId49"/>
    <p:sldId id="363" r:id="rId50"/>
    <p:sldId id="364" r:id="rId51"/>
    <p:sldId id="366" r:id="rId52"/>
    <p:sldId id="367"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590" r:id="rId66"/>
    <p:sldId id="381" r:id="rId67"/>
    <p:sldId id="382" r:id="rId68"/>
    <p:sldId id="383" r:id="rId69"/>
    <p:sldId id="384" r:id="rId70"/>
  </p:sldIdLst>
  <p:sldSz cx="10080625" cy="7559675"/>
  <p:notesSz cx="6858000" cy="9926638"/>
  <p:defaultTextStyle>
    <a:defPPr>
      <a:defRPr lang="en-GB"/>
    </a:defPPr>
    <a:lvl1pPr algn="l" defTabSz="449263" rtl="0" fontAlgn="base" hangingPunct="0">
      <a:lnSpc>
        <a:spcPct val="75000"/>
      </a:lnSpc>
      <a:spcBef>
        <a:spcPct val="0"/>
      </a:spcBef>
      <a:spcAft>
        <a:spcPct val="0"/>
      </a:spcAft>
      <a:buClr>
        <a:srgbClr val="000000"/>
      </a:buClr>
      <a:buSzPct val="100000"/>
      <a:buFont typeface="Times New Roman" pitchFamily="16" charset="0"/>
      <a:defRPr kern="1200">
        <a:solidFill>
          <a:schemeClr val="bg1"/>
        </a:solidFill>
        <a:latin typeface="Arial" charset="0"/>
        <a:ea typeface="msgothic" charset="0"/>
        <a:cs typeface="msgothic" charset="0"/>
      </a:defRPr>
    </a:lvl1pPr>
    <a:lvl2pPr marL="742950" indent="-285750" algn="l" defTabSz="449263" rtl="0" fontAlgn="base" hangingPunct="0">
      <a:lnSpc>
        <a:spcPct val="75000"/>
      </a:lnSpc>
      <a:spcBef>
        <a:spcPct val="0"/>
      </a:spcBef>
      <a:spcAft>
        <a:spcPct val="0"/>
      </a:spcAft>
      <a:buClr>
        <a:srgbClr val="000000"/>
      </a:buClr>
      <a:buSzPct val="100000"/>
      <a:buFont typeface="Times New Roman" pitchFamily="16" charset="0"/>
      <a:defRPr kern="1200">
        <a:solidFill>
          <a:schemeClr val="bg1"/>
        </a:solidFill>
        <a:latin typeface="Arial" charset="0"/>
        <a:ea typeface="msgothic" charset="0"/>
        <a:cs typeface="msgothic" charset="0"/>
      </a:defRPr>
    </a:lvl2pPr>
    <a:lvl3pPr marL="1143000" indent="-228600" algn="l" defTabSz="449263" rtl="0" fontAlgn="base" hangingPunct="0">
      <a:lnSpc>
        <a:spcPct val="75000"/>
      </a:lnSpc>
      <a:spcBef>
        <a:spcPct val="0"/>
      </a:spcBef>
      <a:spcAft>
        <a:spcPct val="0"/>
      </a:spcAft>
      <a:buClr>
        <a:srgbClr val="000000"/>
      </a:buClr>
      <a:buSzPct val="100000"/>
      <a:buFont typeface="Times New Roman" pitchFamily="16" charset="0"/>
      <a:defRPr kern="1200">
        <a:solidFill>
          <a:schemeClr val="bg1"/>
        </a:solidFill>
        <a:latin typeface="Arial" charset="0"/>
        <a:ea typeface="msgothic" charset="0"/>
        <a:cs typeface="msgothic" charset="0"/>
      </a:defRPr>
    </a:lvl3pPr>
    <a:lvl4pPr marL="1600200" indent="-228600" algn="l" defTabSz="449263" rtl="0" fontAlgn="base" hangingPunct="0">
      <a:lnSpc>
        <a:spcPct val="75000"/>
      </a:lnSpc>
      <a:spcBef>
        <a:spcPct val="0"/>
      </a:spcBef>
      <a:spcAft>
        <a:spcPct val="0"/>
      </a:spcAft>
      <a:buClr>
        <a:srgbClr val="000000"/>
      </a:buClr>
      <a:buSzPct val="100000"/>
      <a:buFont typeface="Times New Roman" pitchFamily="16" charset="0"/>
      <a:defRPr kern="1200">
        <a:solidFill>
          <a:schemeClr val="bg1"/>
        </a:solidFill>
        <a:latin typeface="Arial" charset="0"/>
        <a:ea typeface="msgothic" charset="0"/>
        <a:cs typeface="msgothic" charset="0"/>
      </a:defRPr>
    </a:lvl4pPr>
    <a:lvl5pPr marL="2057400" indent="-228600" algn="l" defTabSz="449263" rtl="0" fontAlgn="base" hangingPunct="0">
      <a:lnSpc>
        <a:spcPct val="75000"/>
      </a:lnSpc>
      <a:spcBef>
        <a:spcPct val="0"/>
      </a:spcBef>
      <a:spcAft>
        <a:spcPct val="0"/>
      </a:spcAft>
      <a:buClr>
        <a:srgbClr val="000000"/>
      </a:buClr>
      <a:buSzPct val="100000"/>
      <a:buFont typeface="Times New Roman" pitchFamily="16" charset="0"/>
      <a:defRPr kern="1200">
        <a:solidFill>
          <a:schemeClr val="bg1"/>
        </a:solidFill>
        <a:latin typeface="Arial" charset="0"/>
        <a:ea typeface="msgothic" charset="0"/>
        <a:cs typeface="msgothic" charset="0"/>
      </a:defRPr>
    </a:lvl5pPr>
    <a:lvl6pPr marL="2286000" algn="l" defTabSz="914400" rtl="0" eaLnBrk="1" latinLnBrk="0" hangingPunct="1">
      <a:defRPr kern="1200">
        <a:solidFill>
          <a:schemeClr val="bg1"/>
        </a:solidFill>
        <a:latin typeface="Arial" charset="0"/>
        <a:ea typeface="msgothic" charset="0"/>
        <a:cs typeface="msgothic" charset="0"/>
      </a:defRPr>
    </a:lvl6pPr>
    <a:lvl7pPr marL="2743200" algn="l" defTabSz="914400" rtl="0" eaLnBrk="1" latinLnBrk="0" hangingPunct="1">
      <a:defRPr kern="1200">
        <a:solidFill>
          <a:schemeClr val="bg1"/>
        </a:solidFill>
        <a:latin typeface="Arial" charset="0"/>
        <a:ea typeface="msgothic" charset="0"/>
        <a:cs typeface="msgothic" charset="0"/>
      </a:defRPr>
    </a:lvl7pPr>
    <a:lvl8pPr marL="3200400" algn="l" defTabSz="914400" rtl="0" eaLnBrk="1" latinLnBrk="0" hangingPunct="1">
      <a:defRPr kern="1200">
        <a:solidFill>
          <a:schemeClr val="bg1"/>
        </a:solidFill>
        <a:latin typeface="Arial" charset="0"/>
        <a:ea typeface="msgothic" charset="0"/>
        <a:cs typeface="msgothic" charset="0"/>
      </a:defRPr>
    </a:lvl8pPr>
    <a:lvl9pPr marL="3657600" algn="l" defTabSz="914400" rtl="0" eaLnBrk="1" latinLnBrk="0" hangingPunct="1">
      <a:defRPr kern="1200">
        <a:solidFill>
          <a:schemeClr val="bg1"/>
        </a:solidFill>
        <a:latin typeface="Arial" charset="0"/>
        <a:ea typeface="msgothic" charset="0"/>
        <a:cs typeface="ms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94" userDrawn="1">
          <p15:clr>
            <a:srgbClr val="A4A3A4"/>
          </p15:clr>
        </p15:guide>
        <p15:guide id="2" pos="2086" userDrawn="1">
          <p15:clr>
            <a:srgbClr val="A4A3A4"/>
          </p15:clr>
        </p15:guide>
        <p15:guide id="3" orient="horz" pos="2675" userDrawn="1">
          <p15:clr>
            <a:srgbClr val="A4A3A4"/>
          </p15:clr>
        </p15:guide>
        <p15:guide id="4" pos="195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94660"/>
  </p:normalViewPr>
  <p:slideViewPr>
    <p:cSldViewPr>
      <p:cViewPr varScale="1">
        <p:scale>
          <a:sx n="64" d="100"/>
          <a:sy n="64" d="100"/>
        </p:scale>
        <p:origin x="1356"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30918"/>
    </p:cViewPr>
  </p:sorterViewPr>
  <p:notesViewPr>
    <p:cSldViewPr>
      <p:cViewPr varScale="1">
        <p:scale>
          <a:sx n="59" d="100"/>
          <a:sy n="59" d="100"/>
        </p:scale>
        <p:origin x="-1752" y="-72"/>
      </p:cViewPr>
      <p:guideLst>
        <p:guide orient="horz" pos="2794"/>
        <p:guide pos="2086"/>
        <p:guide orient="horz" pos="2675"/>
        <p:guide pos="19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AutoShape 1"/>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59" name="AutoShape 2"/>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0" name="AutoShape 3"/>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1" name="AutoShape 4"/>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2" name="AutoShape 5"/>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3" name="AutoShape 6"/>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4" name="AutoShape 7"/>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5" name="AutoShape 8"/>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6" name="AutoShape 9"/>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7" name="AutoShape 10"/>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8" name="AutoShape 11"/>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69" name="AutoShape 12"/>
          <p:cNvSpPr>
            <a:spLocks noChangeArrowheads="1"/>
          </p:cNvSpPr>
          <p:nvPr/>
        </p:nvSpPr>
        <p:spPr bwMode="auto">
          <a:xfrm>
            <a:off x="3" y="0"/>
            <a:ext cx="6858000" cy="9926638"/>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70" name="Rectangle 13"/>
          <p:cNvSpPr>
            <a:spLocks noGrp="1" noRot="1" noChangeAspect="1" noChangeArrowheads="1"/>
          </p:cNvSpPr>
          <p:nvPr>
            <p:ph type="sldImg"/>
          </p:nvPr>
        </p:nvSpPr>
        <p:spPr bwMode="auto">
          <a:xfrm>
            <a:off x="944563" y="754063"/>
            <a:ext cx="4948237" cy="370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62" name="Rectangle 14"/>
          <p:cNvSpPr>
            <a:spLocks noGrp="1" noChangeArrowheads="1"/>
          </p:cNvSpPr>
          <p:nvPr>
            <p:ph type="body"/>
          </p:nvPr>
        </p:nvSpPr>
        <p:spPr bwMode="auto">
          <a:xfrm>
            <a:off x="685512" y="4714971"/>
            <a:ext cx="5468254" cy="4448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fr-FR" noProof="0" smtClean="0"/>
          </a:p>
        </p:txBody>
      </p:sp>
      <p:sp>
        <p:nvSpPr>
          <p:cNvPr id="147472" name="Text Box 15"/>
          <p:cNvSpPr txBox="1">
            <a:spLocks noChangeArrowheads="1"/>
          </p:cNvSpPr>
          <p:nvPr/>
        </p:nvSpPr>
        <p:spPr bwMode="auto">
          <a:xfrm>
            <a:off x="0" y="1"/>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73" name="Text Box 16"/>
          <p:cNvSpPr txBox="1">
            <a:spLocks noChangeArrowheads="1"/>
          </p:cNvSpPr>
          <p:nvPr/>
        </p:nvSpPr>
        <p:spPr bwMode="auto">
          <a:xfrm>
            <a:off x="3881208" y="1"/>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47474" name="Text Box 17"/>
          <p:cNvSpPr txBox="1">
            <a:spLocks noChangeArrowheads="1"/>
          </p:cNvSpPr>
          <p:nvPr/>
        </p:nvSpPr>
        <p:spPr bwMode="auto">
          <a:xfrm>
            <a:off x="0"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066" name="Rectangle 18"/>
          <p:cNvSpPr>
            <a:spLocks noGrp="1" noChangeArrowheads="1"/>
          </p:cNvSpPr>
          <p:nvPr>
            <p:ph type="sldNum"/>
          </p:nvPr>
        </p:nvSpPr>
        <p:spPr bwMode="auto">
          <a:xfrm>
            <a:off x="3881211" y="9428466"/>
            <a:ext cx="2958071" cy="486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98000"/>
              </a:lnSpc>
              <a:buClrTx/>
              <a:buFontTx/>
              <a:buNone/>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sz="1300" smtClean="0">
                <a:solidFill>
                  <a:srgbClr val="000000"/>
                </a:solidFill>
                <a:latin typeface="Bitstream Vera Serif" pitchFamily="16" charset="0"/>
                <a:ea typeface="+mn-ea"/>
                <a:cs typeface="Arial" charset="0"/>
              </a:defRPr>
            </a:lvl1pPr>
          </a:lstStyle>
          <a:p>
            <a:pPr>
              <a:defRPr/>
            </a:pPr>
            <a:fld id="{436EC72C-4875-4F01-A272-B2C389F57E5B}" type="slidenum">
              <a:rPr lang="en-GB"/>
              <a:pPr>
                <a:defRPr/>
              </a:pPr>
              <a:t>‹N°›</a:t>
            </a:fld>
            <a:endParaRPr lang="en-GB"/>
          </a:p>
        </p:txBody>
      </p:sp>
    </p:spTree>
    <p:extLst>
      <p:ext uri="{BB962C8B-B14F-4D97-AF65-F5344CB8AC3E}">
        <p14:creationId xmlns:p14="http://schemas.microsoft.com/office/powerpoint/2010/main" val="2980096765"/>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44563" y="754063"/>
            <a:ext cx="4948237" cy="3709987"/>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4A1F693-7630-4295-B022-1792B98A05CE}" type="slidenum">
              <a:rPr lang="fr-FR" smtClean="0"/>
              <a:t>1</a:t>
            </a:fld>
            <a:endParaRPr lang="fr-FR" dirty="0"/>
          </a:p>
        </p:txBody>
      </p:sp>
    </p:spTree>
    <p:extLst>
      <p:ext uri="{BB962C8B-B14F-4D97-AF65-F5344CB8AC3E}">
        <p14:creationId xmlns:p14="http://schemas.microsoft.com/office/powerpoint/2010/main" val="415516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65D333C-82ED-4EA1-8A98-249BA309F666}" type="slidenum">
              <a:rPr lang="en-GB">
                <a:solidFill>
                  <a:srgbClr val="000000"/>
                </a:solidFill>
                <a:latin typeface="Bitstream Vera Serif" pitchFamily="16" charset="0"/>
                <a:cs typeface="Arial" charset="0"/>
              </a:rPr>
              <a:pPr eaLnBrk="1"/>
              <a:t>19</a:t>
            </a:fld>
            <a:endParaRPr lang="en-GB">
              <a:solidFill>
                <a:srgbClr val="000000"/>
              </a:solidFill>
              <a:latin typeface="Bitstream Vera Serif" pitchFamily="16" charset="0"/>
              <a:cs typeface="Arial" charset="0"/>
            </a:endParaRPr>
          </a:p>
        </p:txBody>
      </p:sp>
      <p:sp>
        <p:nvSpPr>
          <p:cNvPr id="175107"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FC0BF230-FCBD-4375-A21F-215E96E58267}" type="slidenum">
              <a:rPr lang="en-GB" sz="1300">
                <a:solidFill>
                  <a:srgbClr val="000000"/>
                </a:solidFill>
                <a:latin typeface="Bitstream Vera Serif" pitchFamily="16" charset="0"/>
                <a:cs typeface="Arial" charset="0"/>
              </a:rPr>
              <a:pPr algn="r" eaLnBrk="1">
                <a:lnSpc>
                  <a:spcPct val="98000"/>
                </a:lnSpc>
                <a:buClrTx/>
                <a:buFontTx/>
                <a:buNone/>
              </a:pPr>
              <a:t>19</a:t>
            </a:fld>
            <a:endParaRPr lang="en-GB" sz="1300">
              <a:solidFill>
                <a:srgbClr val="000000"/>
              </a:solidFill>
              <a:latin typeface="Bitstream Vera Serif" pitchFamily="16" charset="0"/>
              <a:cs typeface="Arial" charset="0"/>
            </a:endParaRPr>
          </a:p>
        </p:txBody>
      </p:sp>
      <p:sp>
        <p:nvSpPr>
          <p:cNvPr id="175108"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A0AB3BE3-3D24-43F2-911A-6067896731A4}" type="slidenum">
              <a:rPr lang="en-GB" sz="1300">
                <a:solidFill>
                  <a:srgbClr val="000000"/>
                </a:solidFill>
                <a:latin typeface="Bitstream Vera Serif" pitchFamily="16" charset="0"/>
                <a:cs typeface="Arial" charset="0"/>
              </a:rPr>
              <a:pPr algn="r" eaLnBrk="1">
                <a:lnSpc>
                  <a:spcPct val="98000"/>
                </a:lnSpc>
                <a:buClrTx/>
                <a:buFontTx/>
                <a:buNone/>
              </a:pPr>
              <a:t>19</a:t>
            </a:fld>
            <a:endParaRPr lang="en-GB" sz="1300">
              <a:solidFill>
                <a:srgbClr val="000000"/>
              </a:solidFill>
              <a:latin typeface="Bitstream Vera Serif" pitchFamily="16" charset="0"/>
              <a:cs typeface="Arial" charset="0"/>
            </a:endParaRPr>
          </a:p>
        </p:txBody>
      </p:sp>
      <p:sp>
        <p:nvSpPr>
          <p:cNvPr id="175109"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75110"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753180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DC043671-FCB1-453C-8C34-F86C88E8FEE9}" type="slidenum">
              <a:rPr lang="en-GB">
                <a:solidFill>
                  <a:srgbClr val="000000"/>
                </a:solidFill>
                <a:latin typeface="Bitstream Vera Serif" pitchFamily="16" charset="0"/>
                <a:cs typeface="Arial" charset="0"/>
              </a:rPr>
              <a:pPr eaLnBrk="1"/>
              <a:t>20</a:t>
            </a:fld>
            <a:endParaRPr lang="en-GB">
              <a:solidFill>
                <a:srgbClr val="000000"/>
              </a:solidFill>
              <a:latin typeface="Bitstream Vera Serif" pitchFamily="16" charset="0"/>
              <a:cs typeface="Arial" charset="0"/>
            </a:endParaRPr>
          </a:p>
        </p:txBody>
      </p:sp>
      <p:sp>
        <p:nvSpPr>
          <p:cNvPr id="176131"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504ADB58-0969-4C4C-AD01-4FE0E188D7F4}" type="slidenum">
              <a:rPr lang="en-GB" sz="1300">
                <a:solidFill>
                  <a:srgbClr val="000000"/>
                </a:solidFill>
                <a:latin typeface="Bitstream Vera Serif" pitchFamily="16" charset="0"/>
                <a:cs typeface="Arial" charset="0"/>
              </a:rPr>
              <a:pPr algn="r" eaLnBrk="1">
                <a:lnSpc>
                  <a:spcPct val="98000"/>
                </a:lnSpc>
                <a:buClrTx/>
                <a:buFontTx/>
                <a:buNone/>
              </a:pPr>
              <a:t>20</a:t>
            </a:fld>
            <a:endParaRPr lang="en-GB" sz="1300">
              <a:solidFill>
                <a:srgbClr val="000000"/>
              </a:solidFill>
              <a:latin typeface="Bitstream Vera Serif" pitchFamily="16" charset="0"/>
              <a:cs typeface="Arial" charset="0"/>
            </a:endParaRPr>
          </a:p>
        </p:txBody>
      </p:sp>
      <p:sp>
        <p:nvSpPr>
          <p:cNvPr id="176132"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FA9648E3-8645-42AE-BE68-EFD50DC95EE2}" type="slidenum">
              <a:rPr lang="en-GB" sz="1300">
                <a:solidFill>
                  <a:srgbClr val="000000"/>
                </a:solidFill>
                <a:latin typeface="Bitstream Vera Serif" pitchFamily="16" charset="0"/>
                <a:cs typeface="Arial" charset="0"/>
              </a:rPr>
              <a:pPr algn="r" eaLnBrk="1">
                <a:lnSpc>
                  <a:spcPct val="98000"/>
                </a:lnSpc>
                <a:buClrTx/>
                <a:buFontTx/>
                <a:buNone/>
              </a:pPr>
              <a:t>20</a:t>
            </a:fld>
            <a:endParaRPr lang="en-GB" sz="1300">
              <a:solidFill>
                <a:srgbClr val="000000"/>
              </a:solidFill>
              <a:latin typeface="Bitstream Vera Serif" pitchFamily="16" charset="0"/>
              <a:cs typeface="Arial" charset="0"/>
            </a:endParaRPr>
          </a:p>
        </p:txBody>
      </p:sp>
      <p:sp>
        <p:nvSpPr>
          <p:cNvPr id="176133"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76134"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255953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21</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21</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21</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038671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22</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22</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22</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767326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23</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23</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23</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403132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24</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24</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24</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911168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25</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25</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25</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448489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26</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26</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26</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77278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27</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27</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27</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93105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28</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28</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28</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425585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D03A4860-2DA1-4721-BEA5-291F6DD535EE}" type="slidenum">
              <a:rPr lang="en-GB">
                <a:solidFill>
                  <a:srgbClr val="000000"/>
                </a:solidFill>
                <a:latin typeface="Bitstream Vera Serif" pitchFamily="16" charset="0"/>
                <a:cs typeface="Arial" charset="0"/>
              </a:rPr>
              <a:pPr eaLnBrk="1"/>
              <a:t>2</a:t>
            </a:fld>
            <a:endParaRPr lang="en-GB" dirty="0">
              <a:solidFill>
                <a:srgbClr val="000000"/>
              </a:solidFill>
              <a:latin typeface="Bitstream Vera Serif" pitchFamily="16" charset="0"/>
              <a:cs typeface="Arial" charset="0"/>
            </a:endParaRPr>
          </a:p>
        </p:txBody>
      </p:sp>
      <p:sp>
        <p:nvSpPr>
          <p:cNvPr id="150531"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369DE4F-0A27-46BB-9421-5ACC63A52BD5}" type="slidenum">
              <a:rPr lang="en-GB" sz="1300">
                <a:solidFill>
                  <a:srgbClr val="000000"/>
                </a:solidFill>
                <a:latin typeface="Bitstream Vera Serif" pitchFamily="16" charset="0"/>
                <a:cs typeface="Arial" charset="0"/>
              </a:rPr>
              <a:pPr algn="r" eaLnBrk="1">
                <a:lnSpc>
                  <a:spcPct val="98000"/>
                </a:lnSpc>
                <a:buClrTx/>
                <a:buFontTx/>
                <a:buNone/>
              </a:pPr>
              <a:t>2</a:t>
            </a:fld>
            <a:endParaRPr lang="en-GB" sz="1300" dirty="0">
              <a:solidFill>
                <a:srgbClr val="000000"/>
              </a:solidFill>
              <a:latin typeface="Bitstream Vera Serif" pitchFamily="16" charset="0"/>
              <a:cs typeface="Arial" charset="0"/>
            </a:endParaRPr>
          </a:p>
        </p:txBody>
      </p:sp>
      <p:sp>
        <p:nvSpPr>
          <p:cNvPr id="150532"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63DB025C-9355-4B38-8566-F891E45EB5A3}" type="slidenum">
              <a:rPr lang="en-GB" sz="1300">
                <a:solidFill>
                  <a:srgbClr val="000000"/>
                </a:solidFill>
                <a:latin typeface="Bitstream Vera Serif" pitchFamily="16" charset="0"/>
                <a:cs typeface="Arial" charset="0"/>
              </a:rPr>
              <a:pPr algn="r" eaLnBrk="1">
                <a:lnSpc>
                  <a:spcPct val="98000"/>
                </a:lnSpc>
                <a:buClrTx/>
                <a:buFontTx/>
                <a:buNone/>
              </a:pPr>
              <a:t>2</a:t>
            </a:fld>
            <a:endParaRPr lang="en-GB" sz="1300" dirty="0">
              <a:solidFill>
                <a:srgbClr val="000000"/>
              </a:solidFill>
              <a:latin typeface="Bitstream Vera Serif" pitchFamily="16" charset="0"/>
              <a:cs typeface="Arial" charset="0"/>
            </a:endParaRPr>
          </a:p>
        </p:txBody>
      </p:sp>
      <p:sp>
        <p:nvSpPr>
          <p:cNvPr id="150533"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dirty="0"/>
          </a:p>
        </p:txBody>
      </p:sp>
      <p:sp>
        <p:nvSpPr>
          <p:cNvPr id="150534"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3407024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29</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29</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29</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867717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BFBCB3E-AAD5-43F1-B5E6-8FFE841E3EDC}" type="slidenum">
              <a:rPr lang="en-GB">
                <a:solidFill>
                  <a:srgbClr val="000000"/>
                </a:solidFill>
                <a:latin typeface="Bitstream Vera Serif" pitchFamily="16" charset="0"/>
                <a:cs typeface="Arial" charset="0"/>
              </a:rPr>
              <a:pPr eaLnBrk="1"/>
              <a:t>30</a:t>
            </a:fld>
            <a:endParaRPr lang="en-GB">
              <a:solidFill>
                <a:srgbClr val="000000"/>
              </a:solidFill>
              <a:latin typeface="Bitstream Vera Serif" pitchFamily="16" charset="0"/>
              <a:cs typeface="Arial" charset="0"/>
            </a:endParaRPr>
          </a:p>
        </p:txBody>
      </p:sp>
      <p:sp>
        <p:nvSpPr>
          <p:cNvPr id="24064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4E0EF012-C177-40E7-A5F8-E06597817D27}" type="slidenum">
              <a:rPr lang="en-GB" sz="1300">
                <a:solidFill>
                  <a:srgbClr val="000000"/>
                </a:solidFill>
                <a:latin typeface="Bitstream Vera Serif" pitchFamily="16" charset="0"/>
                <a:cs typeface="Arial" charset="0"/>
              </a:rPr>
              <a:pPr algn="r" eaLnBrk="1">
                <a:lnSpc>
                  <a:spcPct val="98000"/>
                </a:lnSpc>
                <a:buClrTx/>
                <a:buFontTx/>
                <a:buNone/>
              </a:pPr>
              <a:t>30</a:t>
            </a:fld>
            <a:endParaRPr lang="en-GB" sz="1300">
              <a:solidFill>
                <a:srgbClr val="000000"/>
              </a:solidFill>
              <a:latin typeface="Bitstream Vera Serif" pitchFamily="16" charset="0"/>
              <a:cs typeface="Arial" charset="0"/>
            </a:endParaRPr>
          </a:p>
        </p:txBody>
      </p:sp>
      <p:sp>
        <p:nvSpPr>
          <p:cNvPr id="24064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1398B20-9B4F-449D-8015-9C858CFB2EDA}" type="slidenum">
              <a:rPr lang="en-GB" sz="1300">
                <a:solidFill>
                  <a:srgbClr val="000000"/>
                </a:solidFill>
                <a:latin typeface="Bitstream Vera Serif" pitchFamily="16" charset="0"/>
                <a:cs typeface="Arial" charset="0"/>
              </a:rPr>
              <a:pPr algn="r" eaLnBrk="1">
                <a:lnSpc>
                  <a:spcPct val="98000"/>
                </a:lnSpc>
                <a:buClrTx/>
                <a:buFontTx/>
                <a:buNone/>
              </a:pPr>
              <a:t>30</a:t>
            </a:fld>
            <a:endParaRPr lang="en-GB" sz="1300">
              <a:solidFill>
                <a:srgbClr val="000000"/>
              </a:solidFill>
              <a:latin typeface="Bitstream Vera Serif" pitchFamily="16" charset="0"/>
              <a:cs typeface="Arial" charset="0"/>
            </a:endParaRPr>
          </a:p>
        </p:txBody>
      </p:sp>
      <p:sp>
        <p:nvSpPr>
          <p:cNvPr id="24064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064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48014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BFBCB3E-AAD5-43F1-B5E6-8FFE841E3EDC}" type="slidenum">
              <a:rPr lang="en-GB">
                <a:solidFill>
                  <a:srgbClr val="000000"/>
                </a:solidFill>
                <a:latin typeface="Bitstream Vera Serif" pitchFamily="16" charset="0"/>
                <a:cs typeface="Arial" charset="0"/>
              </a:rPr>
              <a:pPr eaLnBrk="1"/>
              <a:t>31</a:t>
            </a:fld>
            <a:endParaRPr lang="en-GB">
              <a:solidFill>
                <a:srgbClr val="000000"/>
              </a:solidFill>
              <a:latin typeface="Bitstream Vera Serif" pitchFamily="16" charset="0"/>
              <a:cs typeface="Arial" charset="0"/>
            </a:endParaRPr>
          </a:p>
        </p:txBody>
      </p:sp>
      <p:sp>
        <p:nvSpPr>
          <p:cNvPr id="24064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4E0EF012-C177-40E7-A5F8-E06597817D27}" type="slidenum">
              <a:rPr lang="en-GB" sz="1300">
                <a:solidFill>
                  <a:srgbClr val="000000"/>
                </a:solidFill>
                <a:latin typeface="Bitstream Vera Serif" pitchFamily="16" charset="0"/>
                <a:cs typeface="Arial" charset="0"/>
              </a:rPr>
              <a:pPr algn="r" eaLnBrk="1">
                <a:lnSpc>
                  <a:spcPct val="98000"/>
                </a:lnSpc>
                <a:buClrTx/>
                <a:buFontTx/>
                <a:buNone/>
              </a:pPr>
              <a:t>31</a:t>
            </a:fld>
            <a:endParaRPr lang="en-GB" sz="1300">
              <a:solidFill>
                <a:srgbClr val="000000"/>
              </a:solidFill>
              <a:latin typeface="Bitstream Vera Serif" pitchFamily="16" charset="0"/>
              <a:cs typeface="Arial" charset="0"/>
            </a:endParaRPr>
          </a:p>
        </p:txBody>
      </p:sp>
      <p:sp>
        <p:nvSpPr>
          <p:cNvPr id="24064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1398B20-9B4F-449D-8015-9C858CFB2EDA}" type="slidenum">
              <a:rPr lang="en-GB" sz="1300">
                <a:solidFill>
                  <a:srgbClr val="000000"/>
                </a:solidFill>
                <a:latin typeface="Bitstream Vera Serif" pitchFamily="16" charset="0"/>
                <a:cs typeface="Arial" charset="0"/>
              </a:rPr>
              <a:pPr algn="r" eaLnBrk="1">
                <a:lnSpc>
                  <a:spcPct val="98000"/>
                </a:lnSpc>
                <a:buClrTx/>
                <a:buFontTx/>
                <a:buNone/>
              </a:pPr>
              <a:t>31</a:t>
            </a:fld>
            <a:endParaRPr lang="en-GB" sz="1300">
              <a:solidFill>
                <a:srgbClr val="000000"/>
              </a:solidFill>
              <a:latin typeface="Bitstream Vera Serif" pitchFamily="16" charset="0"/>
              <a:cs typeface="Arial" charset="0"/>
            </a:endParaRPr>
          </a:p>
        </p:txBody>
      </p:sp>
      <p:sp>
        <p:nvSpPr>
          <p:cNvPr id="24064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064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37580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BFBCB3E-AAD5-43F1-B5E6-8FFE841E3EDC}" type="slidenum">
              <a:rPr lang="en-GB">
                <a:solidFill>
                  <a:srgbClr val="000000"/>
                </a:solidFill>
                <a:latin typeface="Bitstream Vera Serif" pitchFamily="16" charset="0"/>
                <a:cs typeface="Arial" charset="0"/>
              </a:rPr>
              <a:pPr eaLnBrk="1"/>
              <a:t>32</a:t>
            </a:fld>
            <a:endParaRPr lang="en-GB">
              <a:solidFill>
                <a:srgbClr val="000000"/>
              </a:solidFill>
              <a:latin typeface="Bitstream Vera Serif" pitchFamily="16" charset="0"/>
              <a:cs typeface="Arial" charset="0"/>
            </a:endParaRPr>
          </a:p>
        </p:txBody>
      </p:sp>
      <p:sp>
        <p:nvSpPr>
          <p:cNvPr id="24064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4E0EF012-C177-40E7-A5F8-E06597817D27}" type="slidenum">
              <a:rPr lang="en-GB" sz="1300">
                <a:solidFill>
                  <a:srgbClr val="000000"/>
                </a:solidFill>
                <a:latin typeface="Bitstream Vera Serif" pitchFamily="16" charset="0"/>
                <a:cs typeface="Arial" charset="0"/>
              </a:rPr>
              <a:pPr algn="r" eaLnBrk="1">
                <a:lnSpc>
                  <a:spcPct val="98000"/>
                </a:lnSpc>
                <a:buClrTx/>
                <a:buFontTx/>
                <a:buNone/>
              </a:pPr>
              <a:t>32</a:t>
            </a:fld>
            <a:endParaRPr lang="en-GB" sz="1300">
              <a:solidFill>
                <a:srgbClr val="000000"/>
              </a:solidFill>
              <a:latin typeface="Bitstream Vera Serif" pitchFamily="16" charset="0"/>
              <a:cs typeface="Arial" charset="0"/>
            </a:endParaRPr>
          </a:p>
        </p:txBody>
      </p:sp>
      <p:sp>
        <p:nvSpPr>
          <p:cNvPr id="24064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1398B20-9B4F-449D-8015-9C858CFB2EDA}" type="slidenum">
              <a:rPr lang="en-GB" sz="1300">
                <a:solidFill>
                  <a:srgbClr val="000000"/>
                </a:solidFill>
                <a:latin typeface="Bitstream Vera Serif" pitchFamily="16" charset="0"/>
                <a:cs typeface="Arial" charset="0"/>
              </a:rPr>
              <a:pPr algn="r" eaLnBrk="1">
                <a:lnSpc>
                  <a:spcPct val="98000"/>
                </a:lnSpc>
                <a:buClrTx/>
                <a:buFontTx/>
                <a:buNone/>
              </a:pPr>
              <a:t>32</a:t>
            </a:fld>
            <a:endParaRPr lang="en-GB" sz="1300">
              <a:solidFill>
                <a:srgbClr val="000000"/>
              </a:solidFill>
              <a:latin typeface="Bitstream Vera Serif" pitchFamily="16" charset="0"/>
              <a:cs typeface="Arial" charset="0"/>
            </a:endParaRPr>
          </a:p>
        </p:txBody>
      </p:sp>
      <p:sp>
        <p:nvSpPr>
          <p:cNvPr id="24064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064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793510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84E1481-5D8B-45A5-9868-ED97AC6D73EC}" type="slidenum">
              <a:rPr lang="en-GB">
                <a:solidFill>
                  <a:srgbClr val="000000"/>
                </a:solidFill>
                <a:latin typeface="Bitstream Vera Serif" pitchFamily="16" charset="0"/>
                <a:cs typeface="Arial" charset="0"/>
              </a:rPr>
              <a:pPr eaLnBrk="1"/>
              <a:t>33</a:t>
            </a:fld>
            <a:endParaRPr lang="en-GB">
              <a:solidFill>
                <a:srgbClr val="000000"/>
              </a:solidFill>
              <a:latin typeface="Bitstream Vera Serif" pitchFamily="16" charset="0"/>
              <a:cs typeface="Arial" charset="0"/>
            </a:endParaRPr>
          </a:p>
        </p:txBody>
      </p:sp>
      <p:sp>
        <p:nvSpPr>
          <p:cNvPr id="244739"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5E37745-717E-40F1-9984-28F852C2D113}" type="slidenum">
              <a:rPr lang="en-GB" sz="1300">
                <a:solidFill>
                  <a:srgbClr val="000000"/>
                </a:solidFill>
                <a:latin typeface="Bitstream Vera Serif" pitchFamily="16" charset="0"/>
                <a:cs typeface="Arial" charset="0"/>
              </a:rPr>
              <a:pPr algn="r" eaLnBrk="1">
                <a:lnSpc>
                  <a:spcPct val="98000"/>
                </a:lnSpc>
                <a:buClrTx/>
                <a:buFontTx/>
                <a:buNone/>
              </a:pPr>
              <a:t>33</a:t>
            </a:fld>
            <a:endParaRPr lang="en-GB" sz="1300">
              <a:solidFill>
                <a:srgbClr val="000000"/>
              </a:solidFill>
              <a:latin typeface="Bitstream Vera Serif" pitchFamily="16" charset="0"/>
              <a:cs typeface="Arial" charset="0"/>
            </a:endParaRPr>
          </a:p>
        </p:txBody>
      </p:sp>
      <p:sp>
        <p:nvSpPr>
          <p:cNvPr id="244740"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EF23073-318F-48D0-9F98-17EEE73626ED}" type="slidenum">
              <a:rPr lang="en-GB" sz="1300">
                <a:solidFill>
                  <a:srgbClr val="000000"/>
                </a:solidFill>
                <a:latin typeface="Bitstream Vera Serif" pitchFamily="16" charset="0"/>
                <a:cs typeface="Arial" charset="0"/>
              </a:rPr>
              <a:pPr algn="r" eaLnBrk="1">
                <a:lnSpc>
                  <a:spcPct val="98000"/>
                </a:lnSpc>
                <a:buClrTx/>
                <a:buFontTx/>
                <a:buNone/>
              </a:pPr>
              <a:t>33</a:t>
            </a:fld>
            <a:endParaRPr lang="en-GB" sz="1300">
              <a:solidFill>
                <a:srgbClr val="000000"/>
              </a:solidFill>
              <a:latin typeface="Bitstream Vera Serif" pitchFamily="16" charset="0"/>
              <a:cs typeface="Arial" charset="0"/>
            </a:endParaRPr>
          </a:p>
        </p:txBody>
      </p:sp>
      <p:sp>
        <p:nvSpPr>
          <p:cNvPr id="244741"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4742"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681336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84E1481-5D8B-45A5-9868-ED97AC6D73EC}" type="slidenum">
              <a:rPr lang="en-GB">
                <a:solidFill>
                  <a:srgbClr val="000000"/>
                </a:solidFill>
                <a:latin typeface="Bitstream Vera Serif" pitchFamily="16" charset="0"/>
                <a:cs typeface="Arial" charset="0"/>
              </a:rPr>
              <a:pPr eaLnBrk="1"/>
              <a:t>34</a:t>
            </a:fld>
            <a:endParaRPr lang="en-GB">
              <a:solidFill>
                <a:srgbClr val="000000"/>
              </a:solidFill>
              <a:latin typeface="Bitstream Vera Serif" pitchFamily="16" charset="0"/>
              <a:cs typeface="Arial" charset="0"/>
            </a:endParaRPr>
          </a:p>
        </p:txBody>
      </p:sp>
      <p:sp>
        <p:nvSpPr>
          <p:cNvPr id="244739"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5E37745-717E-40F1-9984-28F852C2D113}" type="slidenum">
              <a:rPr lang="en-GB" sz="1300">
                <a:solidFill>
                  <a:srgbClr val="000000"/>
                </a:solidFill>
                <a:latin typeface="Bitstream Vera Serif" pitchFamily="16" charset="0"/>
                <a:cs typeface="Arial" charset="0"/>
              </a:rPr>
              <a:pPr algn="r" eaLnBrk="1">
                <a:lnSpc>
                  <a:spcPct val="98000"/>
                </a:lnSpc>
                <a:buClrTx/>
                <a:buFontTx/>
                <a:buNone/>
              </a:pPr>
              <a:t>34</a:t>
            </a:fld>
            <a:endParaRPr lang="en-GB" sz="1300">
              <a:solidFill>
                <a:srgbClr val="000000"/>
              </a:solidFill>
              <a:latin typeface="Bitstream Vera Serif" pitchFamily="16" charset="0"/>
              <a:cs typeface="Arial" charset="0"/>
            </a:endParaRPr>
          </a:p>
        </p:txBody>
      </p:sp>
      <p:sp>
        <p:nvSpPr>
          <p:cNvPr id="244740"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EF23073-318F-48D0-9F98-17EEE73626ED}" type="slidenum">
              <a:rPr lang="en-GB" sz="1300">
                <a:solidFill>
                  <a:srgbClr val="000000"/>
                </a:solidFill>
                <a:latin typeface="Bitstream Vera Serif" pitchFamily="16" charset="0"/>
                <a:cs typeface="Arial" charset="0"/>
              </a:rPr>
              <a:pPr algn="r" eaLnBrk="1">
                <a:lnSpc>
                  <a:spcPct val="98000"/>
                </a:lnSpc>
                <a:buClrTx/>
                <a:buFontTx/>
                <a:buNone/>
              </a:pPr>
              <a:t>34</a:t>
            </a:fld>
            <a:endParaRPr lang="en-GB" sz="1300">
              <a:solidFill>
                <a:srgbClr val="000000"/>
              </a:solidFill>
              <a:latin typeface="Bitstream Vera Serif" pitchFamily="16" charset="0"/>
              <a:cs typeface="Arial" charset="0"/>
            </a:endParaRPr>
          </a:p>
        </p:txBody>
      </p:sp>
      <p:sp>
        <p:nvSpPr>
          <p:cNvPr id="244741"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4742"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320627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35</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35</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35</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797937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36</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36</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36</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551453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F3FC276-2B55-4E44-8FCB-0270C905ABCF}" type="slidenum">
              <a:rPr lang="en-GB">
                <a:solidFill>
                  <a:srgbClr val="000000"/>
                </a:solidFill>
                <a:latin typeface="Bitstream Vera Serif" pitchFamily="16" charset="0"/>
                <a:cs typeface="Arial" charset="0"/>
              </a:rPr>
              <a:pPr eaLnBrk="1"/>
              <a:t>37</a:t>
            </a:fld>
            <a:endParaRPr lang="en-GB">
              <a:solidFill>
                <a:srgbClr val="000000"/>
              </a:solidFill>
              <a:latin typeface="Bitstream Vera Serif" pitchFamily="16" charset="0"/>
              <a:cs typeface="Arial" charset="0"/>
            </a:endParaRPr>
          </a:p>
        </p:txBody>
      </p:sp>
      <p:sp>
        <p:nvSpPr>
          <p:cNvPr id="23552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2EA394D-7666-4896-9AFC-5836A5F3060A}" type="slidenum">
              <a:rPr lang="en-GB" sz="1300">
                <a:solidFill>
                  <a:srgbClr val="000000"/>
                </a:solidFill>
                <a:latin typeface="Bitstream Vera Serif" pitchFamily="16" charset="0"/>
                <a:cs typeface="Arial" charset="0"/>
              </a:rPr>
              <a:pPr algn="r" eaLnBrk="1">
                <a:lnSpc>
                  <a:spcPct val="98000"/>
                </a:lnSpc>
                <a:buClrTx/>
                <a:buFontTx/>
                <a:buNone/>
              </a:pPr>
              <a:t>37</a:t>
            </a:fld>
            <a:endParaRPr lang="en-GB" sz="1300">
              <a:solidFill>
                <a:srgbClr val="000000"/>
              </a:solidFill>
              <a:latin typeface="Bitstream Vera Serif" pitchFamily="16" charset="0"/>
              <a:cs typeface="Arial" charset="0"/>
            </a:endParaRPr>
          </a:p>
        </p:txBody>
      </p:sp>
      <p:sp>
        <p:nvSpPr>
          <p:cNvPr id="23552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EF17F98C-5158-4E7D-BF28-7C0156B4D2CD}" type="slidenum">
              <a:rPr lang="en-GB" sz="1300">
                <a:solidFill>
                  <a:srgbClr val="000000"/>
                </a:solidFill>
                <a:latin typeface="Bitstream Vera Serif" pitchFamily="16" charset="0"/>
                <a:cs typeface="Arial" charset="0"/>
              </a:rPr>
              <a:pPr algn="r" eaLnBrk="1">
                <a:lnSpc>
                  <a:spcPct val="98000"/>
                </a:lnSpc>
                <a:buClrTx/>
                <a:buFontTx/>
                <a:buNone/>
              </a:pPr>
              <a:t>37</a:t>
            </a:fld>
            <a:endParaRPr lang="en-GB" sz="1300">
              <a:solidFill>
                <a:srgbClr val="000000"/>
              </a:solidFill>
              <a:latin typeface="Bitstream Vera Serif" pitchFamily="16" charset="0"/>
              <a:cs typeface="Arial" charset="0"/>
            </a:endParaRPr>
          </a:p>
        </p:txBody>
      </p:sp>
      <p:sp>
        <p:nvSpPr>
          <p:cNvPr id="23552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552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958642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57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2A75F4AD-D1CC-4803-91CE-E75997130AE1}" type="slidenum">
              <a:rPr lang="en-GB">
                <a:solidFill>
                  <a:srgbClr val="000000"/>
                </a:solidFill>
                <a:latin typeface="Bitstream Vera Serif" pitchFamily="16" charset="0"/>
                <a:cs typeface="Arial" charset="0"/>
              </a:rPr>
              <a:pPr eaLnBrk="1"/>
              <a:t>38</a:t>
            </a:fld>
            <a:endParaRPr lang="en-GB">
              <a:solidFill>
                <a:srgbClr val="000000"/>
              </a:solidFill>
              <a:latin typeface="Bitstream Vera Serif" pitchFamily="16" charset="0"/>
              <a:cs typeface="Arial" charset="0"/>
            </a:endParaRPr>
          </a:p>
        </p:txBody>
      </p:sp>
      <p:sp>
        <p:nvSpPr>
          <p:cNvPr id="237571"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0B45FCB7-6CAF-48A8-9A90-E160A465F841}" type="slidenum">
              <a:rPr lang="en-GB" sz="1300">
                <a:solidFill>
                  <a:srgbClr val="000000"/>
                </a:solidFill>
                <a:latin typeface="Bitstream Vera Serif" pitchFamily="16" charset="0"/>
                <a:cs typeface="Arial" charset="0"/>
              </a:rPr>
              <a:pPr algn="r" eaLnBrk="1">
                <a:lnSpc>
                  <a:spcPct val="98000"/>
                </a:lnSpc>
                <a:buClrTx/>
                <a:buFontTx/>
                <a:buNone/>
              </a:pPr>
              <a:t>38</a:t>
            </a:fld>
            <a:endParaRPr lang="en-GB" sz="1300">
              <a:solidFill>
                <a:srgbClr val="000000"/>
              </a:solidFill>
              <a:latin typeface="Bitstream Vera Serif" pitchFamily="16" charset="0"/>
              <a:cs typeface="Arial" charset="0"/>
            </a:endParaRPr>
          </a:p>
        </p:txBody>
      </p:sp>
      <p:sp>
        <p:nvSpPr>
          <p:cNvPr id="237572"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2AA21238-78AD-4FB3-9641-DDC14A22C307}" type="slidenum">
              <a:rPr lang="en-GB" sz="1300">
                <a:solidFill>
                  <a:srgbClr val="000000"/>
                </a:solidFill>
                <a:latin typeface="Bitstream Vera Serif" pitchFamily="16" charset="0"/>
                <a:cs typeface="Arial" charset="0"/>
              </a:rPr>
              <a:pPr algn="r" eaLnBrk="1">
                <a:lnSpc>
                  <a:spcPct val="98000"/>
                </a:lnSpc>
                <a:buClrTx/>
                <a:buFontTx/>
                <a:buNone/>
              </a:pPr>
              <a:t>38</a:t>
            </a:fld>
            <a:endParaRPr lang="en-GB" sz="1300">
              <a:solidFill>
                <a:srgbClr val="000000"/>
              </a:solidFill>
              <a:latin typeface="Bitstream Vera Serif" pitchFamily="16" charset="0"/>
              <a:cs typeface="Arial" charset="0"/>
            </a:endParaRPr>
          </a:p>
        </p:txBody>
      </p:sp>
      <p:sp>
        <p:nvSpPr>
          <p:cNvPr id="237573"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7574"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76311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5E9B72D-4EE3-41E5-A7F3-6790E777E8BC}" type="slidenum">
              <a:rPr lang="en-GB">
                <a:solidFill>
                  <a:srgbClr val="000000"/>
                </a:solidFill>
                <a:latin typeface="Bitstream Vera Serif" pitchFamily="16" charset="0"/>
                <a:cs typeface="Arial" charset="0"/>
              </a:rPr>
              <a:pPr eaLnBrk="1"/>
              <a:t>3</a:t>
            </a:fld>
            <a:endParaRPr lang="en-GB" dirty="0">
              <a:solidFill>
                <a:srgbClr val="000000"/>
              </a:solidFill>
              <a:latin typeface="Bitstream Vera Serif" pitchFamily="16" charset="0"/>
              <a:cs typeface="Arial" charset="0"/>
            </a:endParaRPr>
          </a:p>
        </p:txBody>
      </p:sp>
      <p:sp>
        <p:nvSpPr>
          <p:cNvPr id="15155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5F745F7-8C9E-4C36-8AC6-0F92161589AF}" type="slidenum">
              <a:rPr lang="en-GB" sz="1300">
                <a:solidFill>
                  <a:srgbClr val="000000"/>
                </a:solidFill>
                <a:latin typeface="Bitstream Vera Serif" pitchFamily="16" charset="0"/>
                <a:cs typeface="Arial" charset="0"/>
              </a:rPr>
              <a:pPr algn="r" eaLnBrk="1">
                <a:lnSpc>
                  <a:spcPct val="98000"/>
                </a:lnSpc>
                <a:buClrTx/>
                <a:buFontTx/>
                <a:buNone/>
              </a:pPr>
              <a:t>3</a:t>
            </a:fld>
            <a:endParaRPr lang="en-GB" sz="1300" dirty="0">
              <a:solidFill>
                <a:srgbClr val="000000"/>
              </a:solidFill>
              <a:latin typeface="Bitstream Vera Serif" pitchFamily="16" charset="0"/>
              <a:cs typeface="Arial" charset="0"/>
            </a:endParaRPr>
          </a:p>
        </p:txBody>
      </p:sp>
      <p:sp>
        <p:nvSpPr>
          <p:cNvPr id="15155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DD4E505-39E1-4015-ACF4-DEDEE34ED1E5}" type="slidenum">
              <a:rPr lang="en-GB" sz="1300">
                <a:solidFill>
                  <a:srgbClr val="000000"/>
                </a:solidFill>
                <a:latin typeface="Bitstream Vera Serif" pitchFamily="16" charset="0"/>
                <a:cs typeface="Arial" charset="0"/>
              </a:rPr>
              <a:pPr algn="r" eaLnBrk="1">
                <a:lnSpc>
                  <a:spcPct val="98000"/>
                </a:lnSpc>
                <a:buClrTx/>
                <a:buFontTx/>
                <a:buNone/>
              </a:pPr>
              <a:t>3</a:t>
            </a:fld>
            <a:endParaRPr lang="en-GB" sz="1300" dirty="0">
              <a:solidFill>
                <a:srgbClr val="000000"/>
              </a:solidFill>
              <a:latin typeface="Bitstream Vera Serif" pitchFamily="16" charset="0"/>
              <a:cs typeface="Arial" charset="0"/>
            </a:endParaRPr>
          </a:p>
        </p:txBody>
      </p:sp>
      <p:sp>
        <p:nvSpPr>
          <p:cNvPr id="15155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dirty="0"/>
          </a:p>
        </p:txBody>
      </p:sp>
      <p:sp>
        <p:nvSpPr>
          <p:cNvPr id="15155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1045485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59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2F83959D-428B-40F5-8A86-C5951C8C1FFD}" type="slidenum">
              <a:rPr lang="en-GB">
                <a:solidFill>
                  <a:srgbClr val="000000"/>
                </a:solidFill>
                <a:latin typeface="Bitstream Vera Serif" pitchFamily="16" charset="0"/>
                <a:cs typeface="Arial" charset="0"/>
              </a:rPr>
              <a:pPr eaLnBrk="1"/>
              <a:t>39</a:t>
            </a:fld>
            <a:endParaRPr lang="en-GB">
              <a:solidFill>
                <a:srgbClr val="000000"/>
              </a:solidFill>
              <a:latin typeface="Bitstream Vera Serif" pitchFamily="16" charset="0"/>
              <a:cs typeface="Arial" charset="0"/>
            </a:endParaRPr>
          </a:p>
        </p:txBody>
      </p:sp>
      <p:sp>
        <p:nvSpPr>
          <p:cNvPr id="23859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07AF117-1CCA-46C0-88D6-6F31360F0641}" type="slidenum">
              <a:rPr lang="en-GB" sz="1300">
                <a:solidFill>
                  <a:srgbClr val="000000"/>
                </a:solidFill>
                <a:latin typeface="Bitstream Vera Serif" pitchFamily="16" charset="0"/>
                <a:cs typeface="Arial" charset="0"/>
              </a:rPr>
              <a:pPr algn="r" eaLnBrk="1">
                <a:lnSpc>
                  <a:spcPct val="98000"/>
                </a:lnSpc>
                <a:buClrTx/>
                <a:buFontTx/>
                <a:buNone/>
              </a:pPr>
              <a:t>39</a:t>
            </a:fld>
            <a:endParaRPr lang="en-GB" sz="1300">
              <a:solidFill>
                <a:srgbClr val="000000"/>
              </a:solidFill>
              <a:latin typeface="Bitstream Vera Serif" pitchFamily="16" charset="0"/>
              <a:cs typeface="Arial" charset="0"/>
            </a:endParaRPr>
          </a:p>
        </p:txBody>
      </p:sp>
      <p:sp>
        <p:nvSpPr>
          <p:cNvPr id="23859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5CFF9AC0-4468-4EC7-AEC8-5C136A3C3283}" type="slidenum">
              <a:rPr lang="en-GB" sz="1300">
                <a:solidFill>
                  <a:srgbClr val="000000"/>
                </a:solidFill>
                <a:latin typeface="Bitstream Vera Serif" pitchFamily="16" charset="0"/>
                <a:cs typeface="Arial" charset="0"/>
              </a:rPr>
              <a:pPr algn="r" eaLnBrk="1">
                <a:lnSpc>
                  <a:spcPct val="98000"/>
                </a:lnSpc>
                <a:buClrTx/>
                <a:buFontTx/>
                <a:buNone/>
              </a:pPr>
              <a:t>39</a:t>
            </a:fld>
            <a:endParaRPr lang="en-GB" sz="1300">
              <a:solidFill>
                <a:srgbClr val="000000"/>
              </a:solidFill>
              <a:latin typeface="Bitstream Vera Serif" pitchFamily="16" charset="0"/>
              <a:cs typeface="Arial" charset="0"/>
            </a:endParaRPr>
          </a:p>
        </p:txBody>
      </p:sp>
      <p:sp>
        <p:nvSpPr>
          <p:cNvPr id="23859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3859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21060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166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BE6AA46-D8AF-499E-A376-A0B2B1011EC6}" type="slidenum">
              <a:rPr lang="en-GB">
                <a:solidFill>
                  <a:srgbClr val="000000"/>
                </a:solidFill>
                <a:latin typeface="Bitstream Vera Serif" pitchFamily="16" charset="0"/>
                <a:cs typeface="Arial" charset="0"/>
              </a:rPr>
              <a:pPr eaLnBrk="1"/>
              <a:t>40</a:t>
            </a:fld>
            <a:endParaRPr lang="en-GB">
              <a:solidFill>
                <a:srgbClr val="000000"/>
              </a:solidFill>
              <a:latin typeface="Bitstream Vera Serif" pitchFamily="16" charset="0"/>
              <a:cs typeface="Arial" charset="0"/>
            </a:endParaRPr>
          </a:p>
        </p:txBody>
      </p:sp>
      <p:sp>
        <p:nvSpPr>
          <p:cNvPr id="241667"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FDB6A78B-0A95-42A6-AB7B-5B9307D92DC2}" type="slidenum">
              <a:rPr lang="en-GB" sz="1300">
                <a:solidFill>
                  <a:srgbClr val="000000"/>
                </a:solidFill>
                <a:latin typeface="Bitstream Vera Serif" pitchFamily="16" charset="0"/>
                <a:cs typeface="Arial" charset="0"/>
              </a:rPr>
              <a:pPr algn="r" eaLnBrk="1">
                <a:lnSpc>
                  <a:spcPct val="98000"/>
                </a:lnSpc>
                <a:buClrTx/>
                <a:buFontTx/>
                <a:buNone/>
              </a:pPr>
              <a:t>40</a:t>
            </a:fld>
            <a:endParaRPr lang="en-GB" sz="1300">
              <a:solidFill>
                <a:srgbClr val="000000"/>
              </a:solidFill>
              <a:latin typeface="Bitstream Vera Serif" pitchFamily="16" charset="0"/>
              <a:cs typeface="Arial" charset="0"/>
            </a:endParaRPr>
          </a:p>
        </p:txBody>
      </p:sp>
      <p:sp>
        <p:nvSpPr>
          <p:cNvPr id="241668"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8F0CD519-8A69-42B4-A056-6E357DFEBCED}" type="slidenum">
              <a:rPr lang="en-GB" sz="1300">
                <a:solidFill>
                  <a:srgbClr val="000000"/>
                </a:solidFill>
                <a:latin typeface="Bitstream Vera Serif" pitchFamily="16" charset="0"/>
                <a:cs typeface="Arial" charset="0"/>
              </a:rPr>
              <a:pPr algn="r" eaLnBrk="1">
                <a:lnSpc>
                  <a:spcPct val="98000"/>
                </a:lnSpc>
                <a:buClrTx/>
                <a:buFontTx/>
                <a:buNone/>
              </a:pPr>
              <a:t>40</a:t>
            </a:fld>
            <a:endParaRPr lang="en-GB" sz="1300">
              <a:solidFill>
                <a:srgbClr val="000000"/>
              </a:solidFill>
              <a:latin typeface="Bitstream Vera Serif" pitchFamily="16" charset="0"/>
              <a:cs typeface="Arial" charset="0"/>
            </a:endParaRPr>
          </a:p>
        </p:txBody>
      </p:sp>
      <p:sp>
        <p:nvSpPr>
          <p:cNvPr id="241669"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1670"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680334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166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BE6AA46-D8AF-499E-A376-A0B2B1011EC6}" type="slidenum">
              <a:rPr lang="en-GB">
                <a:solidFill>
                  <a:srgbClr val="000000"/>
                </a:solidFill>
                <a:latin typeface="Bitstream Vera Serif" pitchFamily="16" charset="0"/>
                <a:cs typeface="Arial" charset="0"/>
              </a:rPr>
              <a:pPr eaLnBrk="1"/>
              <a:t>41</a:t>
            </a:fld>
            <a:endParaRPr lang="en-GB">
              <a:solidFill>
                <a:srgbClr val="000000"/>
              </a:solidFill>
              <a:latin typeface="Bitstream Vera Serif" pitchFamily="16" charset="0"/>
              <a:cs typeface="Arial" charset="0"/>
            </a:endParaRPr>
          </a:p>
        </p:txBody>
      </p:sp>
      <p:sp>
        <p:nvSpPr>
          <p:cNvPr id="241667"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FDB6A78B-0A95-42A6-AB7B-5B9307D92DC2}" type="slidenum">
              <a:rPr lang="en-GB" sz="1300">
                <a:solidFill>
                  <a:srgbClr val="000000"/>
                </a:solidFill>
                <a:latin typeface="Bitstream Vera Serif" pitchFamily="16" charset="0"/>
                <a:cs typeface="Arial" charset="0"/>
              </a:rPr>
              <a:pPr algn="r" eaLnBrk="1">
                <a:lnSpc>
                  <a:spcPct val="98000"/>
                </a:lnSpc>
                <a:buClrTx/>
                <a:buFontTx/>
                <a:buNone/>
              </a:pPr>
              <a:t>41</a:t>
            </a:fld>
            <a:endParaRPr lang="en-GB" sz="1300">
              <a:solidFill>
                <a:srgbClr val="000000"/>
              </a:solidFill>
              <a:latin typeface="Bitstream Vera Serif" pitchFamily="16" charset="0"/>
              <a:cs typeface="Arial" charset="0"/>
            </a:endParaRPr>
          </a:p>
        </p:txBody>
      </p:sp>
      <p:sp>
        <p:nvSpPr>
          <p:cNvPr id="241668"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8F0CD519-8A69-42B4-A056-6E357DFEBCED}" type="slidenum">
              <a:rPr lang="en-GB" sz="1300">
                <a:solidFill>
                  <a:srgbClr val="000000"/>
                </a:solidFill>
                <a:latin typeface="Bitstream Vera Serif" pitchFamily="16" charset="0"/>
                <a:cs typeface="Arial" charset="0"/>
              </a:rPr>
              <a:pPr algn="r" eaLnBrk="1">
                <a:lnSpc>
                  <a:spcPct val="98000"/>
                </a:lnSpc>
                <a:buClrTx/>
                <a:buFontTx/>
                <a:buNone/>
              </a:pPr>
              <a:t>41</a:t>
            </a:fld>
            <a:endParaRPr lang="en-GB" sz="1300">
              <a:solidFill>
                <a:srgbClr val="000000"/>
              </a:solidFill>
              <a:latin typeface="Bitstream Vera Serif" pitchFamily="16" charset="0"/>
              <a:cs typeface="Arial" charset="0"/>
            </a:endParaRPr>
          </a:p>
        </p:txBody>
      </p:sp>
      <p:sp>
        <p:nvSpPr>
          <p:cNvPr id="241669"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41670"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468753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293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FF8BB1B0-2D92-48EF-8F57-D65FADD6DD60}" type="slidenum">
              <a:rPr lang="en-GB">
                <a:solidFill>
                  <a:srgbClr val="000000"/>
                </a:solidFill>
                <a:latin typeface="Bitstream Vera Serif" pitchFamily="16" charset="0"/>
                <a:cs typeface="Arial" charset="0"/>
              </a:rPr>
              <a:pPr eaLnBrk="1"/>
              <a:t>42</a:t>
            </a:fld>
            <a:endParaRPr lang="en-GB">
              <a:solidFill>
                <a:srgbClr val="000000"/>
              </a:solidFill>
              <a:latin typeface="Bitstream Vera Serif" pitchFamily="16" charset="0"/>
              <a:cs typeface="Arial" charset="0"/>
            </a:endParaRPr>
          </a:p>
        </p:txBody>
      </p:sp>
      <p:sp>
        <p:nvSpPr>
          <p:cNvPr id="252931"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67C78A10-7119-417C-BA10-C4CF81F1BDEA}" type="slidenum">
              <a:rPr lang="en-GB" sz="1300">
                <a:solidFill>
                  <a:srgbClr val="000000"/>
                </a:solidFill>
                <a:latin typeface="Bitstream Vera Serif" pitchFamily="16" charset="0"/>
                <a:cs typeface="Arial" charset="0"/>
              </a:rPr>
              <a:pPr algn="r" eaLnBrk="1">
                <a:lnSpc>
                  <a:spcPct val="98000"/>
                </a:lnSpc>
                <a:buClrTx/>
                <a:buFontTx/>
                <a:buNone/>
              </a:pPr>
              <a:t>42</a:t>
            </a:fld>
            <a:endParaRPr lang="en-GB" sz="1300">
              <a:solidFill>
                <a:srgbClr val="000000"/>
              </a:solidFill>
              <a:latin typeface="Bitstream Vera Serif" pitchFamily="16" charset="0"/>
              <a:cs typeface="Arial" charset="0"/>
            </a:endParaRPr>
          </a:p>
        </p:txBody>
      </p:sp>
      <p:sp>
        <p:nvSpPr>
          <p:cNvPr id="252932"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3BA1135-11FF-4D53-8E0B-8E45C8A8B40A}" type="slidenum">
              <a:rPr lang="en-GB" sz="1300">
                <a:solidFill>
                  <a:srgbClr val="000000"/>
                </a:solidFill>
                <a:latin typeface="Bitstream Vera Serif" pitchFamily="16" charset="0"/>
                <a:cs typeface="Arial" charset="0"/>
              </a:rPr>
              <a:pPr algn="r" eaLnBrk="1">
                <a:lnSpc>
                  <a:spcPct val="98000"/>
                </a:lnSpc>
                <a:buClrTx/>
                <a:buFontTx/>
                <a:buNone/>
              </a:pPr>
              <a:t>42</a:t>
            </a:fld>
            <a:endParaRPr lang="en-GB" sz="1300">
              <a:solidFill>
                <a:srgbClr val="000000"/>
              </a:solidFill>
              <a:latin typeface="Bitstream Vera Serif" pitchFamily="16" charset="0"/>
              <a:cs typeface="Arial" charset="0"/>
            </a:endParaRPr>
          </a:p>
        </p:txBody>
      </p:sp>
      <p:sp>
        <p:nvSpPr>
          <p:cNvPr id="252933"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252934"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706485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9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996BC41-E077-4AFC-B1D9-55607CE0BAFD}" type="slidenum">
              <a:rPr lang="en-GB">
                <a:solidFill>
                  <a:srgbClr val="000000"/>
                </a:solidFill>
                <a:latin typeface="Bitstream Vera Serif" pitchFamily="16" charset="0"/>
                <a:cs typeface="Arial" charset="0"/>
              </a:rPr>
              <a:pPr eaLnBrk="1"/>
              <a:t>43</a:t>
            </a:fld>
            <a:endParaRPr lang="en-GB">
              <a:solidFill>
                <a:srgbClr val="000000"/>
              </a:solidFill>
              <a:latin typeface="Bitstream Vera Serif" pitchFamily="16" charset="0"/>
              <a:cs typeface="Arial" charset="0"/>
            </a:endParaRPr>
          </a:p>
        </p:txBody>
      </p:sp>
      <p:sp>
        <p:nvSpPr>
          <p:cNvPr id="25395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395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841434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9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996BC41-E077-4AFC-B1D9-55607CE0BAFD}" type="slidenum">
              <a:rPr lang="en-GB">
                <a:solidFill>
                  <a:srgbClr val="000000"/>
                </a:solidFill>
                <a:latin typeface="Bitstream Vera Serif" pitchFamily="16" charset="0"/>
                <a:cs typeface="Arial" charset="0"/>
              </a:rPr>
              <a:pPr eaLnBrk="1"/>
              <a:t>44</a:t>
            </a:fld>
            <a:endParaRPr lang="en-GB">
              <a:solidFill>
                <a:srgbClr val="000000"/>
              </a:solidFill>
              <a:latin typeface="Bitstream Vera Serif" pitchFamily="16" charset="0"/>
              <a:cs typeface="Arial" charset="0"/>
            </a:endParaRPr>
          </a:p>
        </p:txBody>
      </p:sp>
      <p:sp>
        <p:nvSpPr>
          <p:cNvPr id="25395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395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584484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39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996BC41-E077-4AFC-B1D9-55607CE0BAFD}" type="slidenum">
              <a:rPr lang="en-GB">
                <a:solidFill>
                  <a:srgbClr val="000000"/>
                </a:solidFill>
                <a:latin typeface="Bitstream Vera Serif" pitchFamily="16" charset="0"/>
                <a:cs typeface="Arial" charset="0"/>
              </a:rPr>
              <a:pPr eaLnBrk="1"/>
              <a:t>45</a:t>
            </a:fld>
            <a:endParaRPr lang="en-GB">
              <a:solidFill>
                <a:srgbClr val="000000"/>
              </a:solidFill>
              <a:latin typeface="Bitstream Vera Serif" pitchFamily="16" charset="0"/>
              <a:cs typeface="Arial" charset="0"/>
            </a:endParaRPr>
          </a:p>
        </p:txBody>
      </p:sp>
      <p:sp>
        <p:nvSpPr>
          <p:cNvPr id="25395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395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064564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A8F9C848-683E-4E1C-B3AA-B5C7FE228D6B}" type="slidenum">
              <a:rPr lang="en-GB">
                <a:solidFill>
                  <a:srgbClr val="000000"/>
                </a:solidFill>
                <a:latin typeface="Bitstream Vera Serif" pitchFamily="16" charset="0"/>
                <a:cs typeface="Arial" charset="0"/>
              </a:rPr>
              <a:pPr eaLnBrk="1"/>
              <a:t>46</a:t>
            </a:fld>
            <a:endParaRPr lang="en-GB">
              <a:solidFill>
                <a:srgbClr val="000000"/>
              </a:solidFill>
              <a:latin typeface="Bitstream Vera Serif" pitchFamily="16" charset="0"/>
              <a:cs typeface="Arial" charset="0"/>
            </a:endParaRPr>
          </a:p>
        </p:txBody>
      </p:sp>
      <p:sp>
        <p:nvSpPr>
          <p:cNvPr id="254979"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4980"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597763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0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01C23B8D-FAEB-4A6E-AF68-AF94C1C3B3F0}" type="slidenum">
              <a:rPr lang="en-GB">
                <a:solidFill>
                  <a:srgbClr val="000000"/>
                </a:solidFill>
                <a:latin typeface="Bitstream Vera Serif" pitchFamily="16" charset="0"/>
                <a:cs typeface="Arial" charset="0"/>
              </a:rPr>
              <a:pPr eaLnBrk="1"/>
              <a:t>47</a:t>
            </a:fld>
            <a:endParaRPr lang="en-GB">
              <a:solidFill>
                <a:srgbClr val="000000"/>
              </a:solidFill>
              <a:latin typeface="Bitstream Vera Serif" pitchFamily="16" charset="0"/>
              <a:cs typeface="Arial" charset="0"/>
            </a:endParaRPr>
          </a:p>
        </p:txBody>
      </p:sp>
      <p:sp>
        <p:nvSpPr>
          <p:cNvPr id="256003"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04"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946972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02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EC9741CB-C501-4225-AA9F-292F6C3EF800}" type="slidenum">
              <a:rPr lang="en-GB">
                <a:solidFill>
                  <a:srgbClr val="000000"/>
                </a:solidFill>
                <a:latin typeface="Bitstream Vera Serif" pitchFamily="16" charset="0"/>
                <a:cs typeface="Arial" charset="0"/>
              </a:rPr>
              <a:pPr eaLnBrk="1"/>
              <a:t>48</a:t>
            </a:fld>
            <a:endParaRPr lang="en-GB">
              <a:solidFill>
                <a:srgbClr val="000000"/>
              </a:solidFill>
              <a:latin typeface="Bitstream Vera Serif" pitchFamily="16" charset="0"/>
              <a:cs typeface="Arial" charset="0"/>
            </a:endParaRPr>
          </a:p>
        </p:txBody>
      </p:sp>
      <p:sp>
        <p:nvSpPr>
          <p:cNvPr id="257027"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7028"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259563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5E9B72D-4EE3-41E5-A7F3-6790E777E8BC}" type="slidenum">
              <a:rPr lang="en-GB">
                <a:solidFill>
                  <a:srgbClr val="000000"/>
                </a:solidFill>
                <a:latin typeface="Bitstream Vera Serif" pitchFamily="16" charset="0"/>
                <a:cs typeface="Arial" charset="0"/>
              </a:rPr>
              <a:pPr eaLnBrk="1"/>
              <a:t>4</a:t>
            </a:fld>
            <a:endParaRPr lang="en-GB" dirty="0">
              <a:solidFill>
                <a:srgbClr val="000000"/>
              </a:solidFill>
              <a:latin typeface="Bitstream Vera Serif" pitchFamily="16" charset="0"/>
              <a:cs typeface="Arial" charset="0"/>
            </a:endParaRPr>
          </a:p>
        </p:txBody>
      </p:sp>
      <p:sp>
        <p:nvSpPr>
          <p:cNvPr id="15155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5F745F7-8C9E-4C36-8AC6-0F92161589AF}" type="slidenum">
              <a:rPr lang="en-GB" sz="1300">
                <a:solidFill>
                  <a:srgbClr val="000000"/>
                </a:solidFill>
                <a:latin typeface="Bitstream Vera Serif" pitchFamily="16" charset="0"/>
                <a:cs typeface="Arial" charset="0"/>
              </a:rPr>
              <a:pPr algn="r" eaLnBrk="1">
                <a:lnSpc>
                  <a:spcPct val="98000"/>
                </a:lnSpc>
                <a:buClrTx/>
                <a:buFontTx/>
                <a:buNone/>
              </a:pPr>
              <a:t>4</a:t>
            </a:fld>
            <a:endParaRPr lang="en-GB" sz="1300" dirty="0">
              <a:solidFill>
                <a:srgbClr val="000000"/>
              </a:solidFill>
              <a:latin typeface="Bitstream Vera Serif" pitchFamily="16" charset="0"/>
              <a:cs typeface="Arial" charset="0"/>
            </a:endParaRPr>
          </a:p>
        </p:txBody>
      </p:sp>
      <p:sp>
        <p:nvSpPr>
          <p:cNvPr id="15155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DD4E505-39E1-4015-ACF4-DEDEE34ED1E5}" type="slidenum">
              <a:rPr lang="en-GB" sz="1300">
                <a:solidFill>
                  <a:srgbClr val="000000"/>
                </a:solidFill>
                <a:latin typeface="Bitstream Vera Serif" pitchFamily="16" charset="0"/>
                <a:cs typeface="Arial" charset="0"/>
              </a:rPr>
              <a:pPr algn="r" eaLnBrk="1">
                <a:lnSpc>
                  <a:spcPct val="98000"/>
                </a:lnSpc>
                <a:buClrTx/>
                <a:buFontTx/>
                <a:buNone/>
              </a:pPr>
              <a:t>4</a:t>
            </a:fld>
            <a:endParaRPr lang="en-GB" sz="1300" dirty="0">
              <a:solidFill>
                <a:srgbClr val="000000"/>
              </a:solidFill>
              <a:latin typeface="Bitstream Vera Serif" pitchFamily="16" charset="0"/>
              <a:cs typeface="Arial" charset="0"/>
            </a:endParaRPr>
          </a:p>
        </p:txBody>
      </p:sp>
      <p:sp>
        <p:nvSpPr>
          <p:cNvPr id="15155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dirty="0"/>
          </a:p>
        </p:txBody>
      </p:sp>
      <p:sp>
        <p:nvSpPr>
          <p:cNvPr id="15155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4062272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805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A97EAC76-912E-4013-991D-176E83A6095F}" type="slidenum">
              <a:rPr lang="en-GB">
                <a:solidFill>
                  <a:srgbClr val="000000"/>
                </a:solidFill>
                <a:latin typeface="Bitstream Vera Serif" pitchFamily="16" charset="0"/>
                <a:cs typeface="Arial" charset="0"/>
              </a:rPr>
              <a:pPr eaLnBrk="1"/>
              <a:t>49</a:t>
            </a:fld>
            <a:endParaRPr lang="en-GB">
              <a:solidFill>
                <a:srgbClr val="000000"/>
              </a:solidFill>
              <a:latin typeface="Bitstream Vera Serif" pitchFamily="16" charset="0"/>
              <a:cs typeface="Arial" charset="0"/>
            </a:endParaRPr>
          </a:p>
        </p:txBody>
      </p:sp>
      <p:sp>
        <p:nvSpPr>
          <p:cNvPr id="258051"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8052"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937312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907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A2FA73FA-A975-4D7C-9E50-43642029DBD4}" type="slidenum">
              <a:rPr lang="en-GB">
                <a:solidFill>
                  <a:srgbClr val="000000"/>
                </a:solidFill>
                <a:latin typeface="Bitstream Vera Serif" pitchFamily="16" charset="0"/>
                <a:cs typeface="Arial" charset="0"/>
              </a:rPr>
              <a:pPr eaLnBrk="1"/>
              <a:t>50</a:t>
            </a:fld>
            <a:endParaRPr lang="en-GB">
              <a:solidFill>
                <a:srgbClr val="000000"/>
              </a:solidFill>
              <a:latin typeface="Bitstream Vera Serif" pitchFamily="16" charset="0"/>
              <a:cs typeface="Arial" charset="0"/>
            </a:endParaRPr>
          </a:p>
        </p:txBody>
      </p:sp>
      <p:sp>
        <p:nvSpPr>
          <p:cNvPr id="25907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907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389536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12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DC7DA6B7-043C-4903-B868-78F73D76456A}" type="slidenum">
              <a:rPr lang="en-GB">
                <a:solidFill>
                  <a:srgbClr val="000000"/>
                </a:solidFill>
                <a:latin typeface="Bitstream Vera Serif" pitchFamily="16" charset="0"/>
                <a:cs typeface="Arial" charset="0"/>
              </a:rPr>
              <a:pPr eaLnBrk="1"/>
              <a:t>51</a:t>
            </a:fld>
            <a:endParaRPr lang="en-GB">
              <a:solidFill>
                <a:srgbClr val="000000"/>
              </a:solidFill>
              <a:latin typeface="Bitstream Vera Serif" pitchFamily="16" charset="0"/>
              <a:cs typeface="Arial" charset="0"/>
            </a:endParaRPr>
          </a:p>
        </p:txBody>
      </p:sp>
      <p:sp>
        <p:nvSpPr>
          <p:cNvPr id="261123"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1124"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331515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14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C314AFCB-C014-4964-966C-520C9D8D1A80}" type="slidenum">
              <a:rPr lang="en-GB">
                <a:solidFill>
                  <a:srgbClr val="000000"/>
                </a:solidFill>
                <a:latin typeface="Bitstream Vera Serif" pitchFamily="16" charset="0"/>
                <a:cs typeface="Arial" charset="0"/>
              </a:rPr>
              <a:pPr eaLnBrk="1"/>
              <a:t>52</a:t>
            </a:fld>
            <a:endParaRPr lang="en-GB">
              <a:solidFill>
                <a:srgbClr val="000000"/>
              </a:solidFill>
              <a:latin typeface="Bitstream Vera Serif" pitchFamily="16" charset="0"/>
              <a:cs typeface="Arial" charset="0"/>
            </a:endParaRPr>
          </a:p>
        </p:txBody>
      </p:sp>
      <p:sp>
        <p:nvSpPr>
          <p:cNvPr id="262147"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2148"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539174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419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9514F3F4-1DAC-4905-A182-1EB8B3E719BD}" type="slidenum">
              <a:rPr lang="en-GB">
                <a:solidFill>
                  <a:srgbClr val="000000"/>
                </a:solidFill>
                <a:latin typeface="Bitstream Vera Serif" pitchFamily="16" charset="0"/>
                <a:cs typeface="Arial" charset="0"/>
              </a:rPr>
              <a:pPr eaLnBrk="1"/>
              <a:t>53</a:t>
            </a:fld>
            <a:endParaRPr lang="en-GB">
              <a:solidFill>
                <a:srgbClr val="000000"/>
              </a:solidFill>
              <a:latin typeface="Bitstream Vera Serif" pitchFamily="16" charset="0"/>
              <a:cs typeface="Arial" charset="0"/>
            </a:endParaRPr>
          </a:p>
        </p:txBody>
      </p:sp>
      <p:sp>
        <p:nvSpPr>
          <p:cNvPr id="26419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419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769639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21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8A22503-134A-445E-9CAA-FCE4E104895A}" type="slidenum">
              <a:rPr lang="en-GB">
                <a:solidFill>
                  <a:srgbClr val="000000"/>
                </a:solidFill>
                <a:latin typeface="Bitstream Vera Serif" pitchFamily="16" charset="0"/>
                <a:cs typeface="Arial" charset="0"/>
              </a:rPr>
              <a:pPr eaLnBrk="1"/>
              <a:t>54</a:t>
            </a:fld>
            <a:endParaRPr lang="en-GB">
              <a:solidFill>
                <a:srgbClr val="000000"/>
              </a:solidFill>
              <a:latin typeface="Bitstream Vera Serif" pitchFamily="16" charset="0"/>
              <a:cs typeface="Arial" charset="0"/>
            </a:endParaRPr>
          </a:p>
        </p:txBody>
      </p:sp>
      <p:sp>
        <p:nvSpPr>
          <p:cNvPr id="265219"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5220"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159074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4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C2ACC49-274D-4A77-86E0-4805BEF900E4}" type="slidenum">
              <a:rPr lang="en-GB">
                <a:solidFill>
                  <a:srgbClr val="000000"/>
                </a:solidFill>
                <a:latin typeface="Bitstream Vera Serif" pitchFamily="16" charset="0"/>
                <a:cs typeface="Arial" charset="0"/>
              </a:rPr>
              <a:pPr eaLnBrk="1"/>
              <a:t>55</a:t>
            </a:fld>
            <a:endParaRPr lang="en-GB">
              <a:solidFill>
                <a:srgbClr val="000000"/>
              </a:solidFill>
              <a:latin typeface="Bitstream Vera Serif" pitchFamily="16" charset="0"/>
              <a:cs typeface="Arial" charset="0"/>
            </a:endParaRPr>
          </a:p>
        </p:txBody>
      </p:sp>
      <p:sp>
        <p:nvSpPr>
          <p:cNvPr id="266243"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44"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731377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891C4280-0BA6-407A-8248-2F2A823151A4}" type="slidenum">
              <a:rPr lang="en-GB">
                <a:solidFill>
                  <a:srgbClr val="000000"/>
                </a:solidFill>
                <a:latin typeface="Bitstream Vera Serif" pitchFamily="16" charset="0"/>
                <a:cs typeface="Arial" charset="0"/>
              </a:rPr>
              <a:pPr eaLnBrk="1"/>
              <a:t>56</a:t>
            </a:fld>
            <a:endParaRPr lang="en-GB">
              <a:solidFill>
                <a:srgbClr val="000000"/>
              </a:solidFill>
              <a:latin typeface="Bitstream Vera Serif" pitchFamily="16" charset="0"/>
              <a:cs typeface="Arial" charset="0"/>
            </a:endParaRPr>
          </a:p>
        </p:txBody>
      </p:sp>
      <p:sp>
        <p:nvSpPr>
          <p:cNvPr id="267267"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7268"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367686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829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97A93616-1EF4-486A-ACD6-E8B06D634392}" type="slidenum">
              <a:rPr lang="en-GB">
                <a:solidFill>
                  <a:srgbClr val="000000"/>
                </a:solidFill>
                <a:latin typeface="Bitstream Vera Serif" pitchFamily="16" charset="0"/>
                <a:cs typeface="Arial" charset="0"/>
              </a:rPr>
              <a:pPr eaLnBrk="1"/>
              <a:t>57</a:t>
            </a:fld>
            <a:endParaRPr lang="en-GB">
              <a:solidFill>
                <a:srgbClr val="000000"/>
              </a:solidFill>
              <a:latin typeface="Bitstream Vera Serif" pitchFamily="16" charset="0"/>
              <a:cs typeface="Arial" charset="0"/>
            </a:endParaRPr>
          </a:p>
        </p:txBody>
      </p:sp>
      <p:sp>
        <p:nvSpPr>
          <p:cNvPr id="268291"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8292"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213195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931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048F5F51-BB07-41A2-AFAC-E51CC5998C7A}" type="slidenum">
              <a:rPr lang="en-GB">
                <a:solidFill>
                  <a:srgbClr val="000000"/>
                </a:solidFill>
                <a:latin typeface="Bitstream Vera Serif" pitchFamily="16" charset="0"/>
                <a:cs typeface="Arial" charset="0"/>
              </a:rPr>
              <a:pPr eaLnBrk="1"/>
              <a:t>58</a:t>
            </a:fld>
            <a:endParaRPr lang="en-GB">
              <a:solidFill>
                <a:srgbClr val="000000"/>
              </a:solidFill>
              <a:latin typeface="Bitstream Vera Serif" pitchFamily="16" charset="0"/>
              <a:cs typeface="Arial" charset="0"/>
            </a:endParaRPr>
          </a:p>
        </p:txBody>
      </p:sp>
      <p:sp>
        <p:nvSpPr>
          <p:cNvPr id="26931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931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031756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Grp="1" noChangeArrowheads="1"/>
          </p:cNvSpPr>
          <p:nvPr>
            <p:ph type="ftr" sz="quarter" idx="4"/>
          </p:nvPr>
        </p:nvSpPr>
        <p:spPr>
          <a:xfrm>
            <a:off x="2" y="9428585"/>
            <a:ext cx="2971800" cy="496334"/>
          </a:xfrm>
          <a:prstGeom prst="rect">
            <a:avLst/>
          </a:prstGeom>
          <a:ln/>
        </p:spPr>
        <p:txBody>
          <a:bodyPr lIns="94915" tIns="47458" rIns="94915" bIns="47458"/>
          <a:lstStyle/>
          <a:p>
            <a:r>
              <a:rPr lang="en-US" i="0"/>
              <a:t>BusinessObjects Data Integrator - Support de cours V6 Septembre 2003</a:t>
            </a:r>
          </a:p>
          <a:p>
            <a:r>
              <a:rPr lang="en-US" i="0"/>
              <a:t>© Business Objects SA - Reproduction même partielle interdite</a:t>
            </a:r>
          </a:p>
          <a:p>
            <a:pPr algn="l"/>
            <a:endParaRPr lang="en-US" i="0"/>
          </a:p>
          <a:p>
            <a:r>
              <a:rPr lang="en-US"/>
              <a:t>“Seuls les Centres de Formation Agréés dont la liste suit sont habilités à utiliser ce support de cours : AIS, Berata,</a:t>
            </a:r>
          </a:p>
          <a:p>
            <a:r>
              <a:rPr lang="en-US"/>
              <a:t>Bull, Business &amp; Decision, CDTEL Formation, Conceptware, CSI, Dataweb, Eurinfo, </a:t>
            </a:r>
          </a:p>
          <a:p>
            <a:r>
              <a:rPr lang="en-US"/>
              <a:t>Micropole-Univers, Proval, Sodifrance, Synergy, Upgrade”</a:t>
            </a:r>
          </a:p>
        </p:txBody>
      </p:sp>
      <p:sp>
        <p:nvSpPr>
          <p:cNvPr id="8" name="Rectangle 9"/>
          <p:cNvSpPr>
            <a:spLocks noGrp="1" noChangeArrowheads="1"/>
          </p:cNvSpPr>
          <p:nvPr>
            <p:ph type="sldNum" sz="quarter" idx="5"/>
          </p:nvPr>
        </p:nvSpPr>
        <p:spPr>
          <a:ln/>
        </p:spPr>
        <p:txBody>
          <a:bodyPr/>
          <a:lstStyle/>
          <a:p>
            <a:fld id="{AC723668-AE4C-4DD8-811E-D3AE165F0660}" type="slidenum">
              <a:rPr lang="en-US"/>
              <a:pPr/>
              <a:t>10</a:t>
            </a:fld>
            <a:endParaRPr lang="en-US"/>
          </a:p>
        </p:txBody>
      </p:sp>
      <p:sp>
        <p:nvSpPr>
          <p:cNvPr id="150530" name="Rectangle 2"/>
          <p:cNvSpPr>
            <a:spLocks noGrp="1" noRot="1" noChangeAspect="1" noChangeArrowheads="1" noTextEdit="1"/>
          </p:cNvSpPr>
          <p:nvPr>
            <p:ph type="sldImg"/>
          </p:nvPr>
        </p:nvSpPr>
        <p:spPr>
          <a:xfrm>
            <a:off x="947738" y="746125"/>
            <a:ext cx="4962525" cy="3721100"/>
          </a:xfrm>
          <a:ln/>
        </p:spPr>
      </p:sp>
      <p:sp>
        <p:nvSpPr>
          <p:cNvPr id="150531" name="Rectangle 3"/>
          <p:cNvSpPr>
            <a:spLocks noGrp="1" noChangeArrowheads="1"/>
          </p:cNvSpPr>
          <p:nvPr>
            <p:ph type="body" idx="1"/>
          </p:nvPr>
        </p:nvSpPr>
        <p:spPr>
          <a:xfrm>
            <a:off x="686128" y="4715155"/>
            <a:ext cx="5485753" cy="4466987"/>
          </a:xfrm>
        </p:spPr>
        <p:txBody>
          <a:bodyPr/>
          <a:lstStyle/>
          <a:p>
            <a:endParaRPr lang="fr-FR">
              <a:solidFill>
                <a:srgbClr val="000000"/>
              </a:solidFill>
              <a:cs typeface="Arial" charset="0"/>
            </a:endParaRPr>
          </a:p>
          <a:p>
            <a:endParaRPr lang="fr-FR">
              <a:solidFill>
                <a:srgbClr val="000000"/>
              </a:solidFill>
              <a:cs typeface="Arial" charset="0"/>
            </a:endParaRPr>
          </a:p>
        </p:txBody>
      </p:sp>
      <p:sp>
        <p:nvSpPr>
          <p:cNvPr id="150532" name="Rectangle 4"/>
          <p:cNvSpPr>
            <a:spLocks noChangeArrowheads="1"/>
          </p:cNvSpPr>
          <p:nvPr/>
        </p:nvSpPr>
        <p:spPr bwMode="auto">
          <a:xfrm>
            <a:off x="841111" y="4867871"/>
            <a:ext cx="5485753"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915" tIns="47458" rIns="94915" bIns="47458"/>
          <a:lstStyle/>
          <a:p>
            <a:pPr>
              <a:spcBef>
                <a:spcPct val="30000"/>
              </a:spcBef>
              <a:tabLst>
                <a:tab pos="395481" algn="l"/>
                <a:tab pos="790962" algn="l"/>
                <a:tab pos="1186443" algn="l"/>
                <a:tab pos="1581924" algn="l"/>
                <a:tab pos="1977407" algn="l"/>
              </a:tabLst>
            </a:pPr>
            <a:r>
              <a:rPr lang="fr-FR" sz="1000">
                <a:solidFill>
                  <a:srgbClr val="000000"/>
                </a:solidFill>
                <a:cs typeface="Arial" charset="0"/>
              </a:rPr>
              <a:t>Les </a:t>
            </a:r>
            <a:r>
              <a:rPr lang="fr-FR" sz="1000" b="1">
                <a:solidFill>
                  <a:srgbClr val="000000"/>
                </a:solidFill>
                <a:cs typeface="Arial" charset="0"/>
              </a:rPr>
              <a:t>dimensions conformes</a:t>
            </a:r>
            <a:r>
              <a:rPr lang="fr-FR" sz="1000">
                <a:solidFill>
                  <a:srgbClr val="000000"/>
                </a:solidFill>
                <a:cs typeface="Arial" charset="0"/>
              </a:rPr>
              <a:t> correspondent à des dimensions référencées par plusieurs tables de faits et évitent le redondance d’informations : la table ARTICLE peut ainsi participer à la description des tables COMMANDE, FACTURE, LIVRAISON.</a:t>
            </a:r>
          </a:p>
          <a:p>
            <a:pPr>
              <a:spcBef>
                <a:spcPct val="30000"/>
              </a:spcBef>
              <a:tabLst>
                <a:tab pos="395481" algn="l"/>
                <a:tab pos="790962" algn="l"/>
                <a:tab pos="1186443" algn="l"/>
                <a:tab pos="1581924" algn="l"/>
                <a:tab pos="1977407" algn="l"/>
              </a:tabLst>
            </a:pPr>
            <a:endParaRPr lang="fr-FR" sz="1000">
              <a:solidFill>
                <a:srgbClr val="000000"/>
              </a:solidFill>
              <a:cs typeface="Arial" charset="0"/>
            </a:endParaRPr>
          </a:p>
          <a:p>
            <a:pPr>
              <a:spcBef>
                <a:spcPct val="30000"/>
              </a:spcBef>
              <a:tabLst>
                <a:tab pos="395481" algn="l"/>
                <a:tab pos="790962" algn="l"/>
                <a:tab pos="1186443" algn="l"/>
                <a:tab pos="1581924" algn="l"/>
                <a:tab pos="1977407" algn="l"/>
              </a:tabLst>
            </a:pPr>
            <a:r>
              <a:rPr lang="fr-FR" sz="1000">
                <a:solidFill>
                  <a:srgbClr val="000000"/>
                </a:solidFill>
                <a:cs typeface="Arial" charset="0"/>
              </a:rPr>
              <a:t>Beaucoup plus stable qu’une table de faits, une table de dimensions peut néanmoins évoluer selon des fréquences irrégulières (Slowly Changing Dimensions). Une préservation de l’historique doit pouvoir garantir l’exactitude et la pertinence des informations.</a:t>
            </a:r>
          </a:p>
          <a:p>
            <a:pPr>
              <a:spcBef>
                <a:spcPct val="30000"/>
              </a:spcBef>
              <a:tabLst>
                <a:tab pos="395481" algn="l"/>
                <a:tab pos="790962" algn="l"/>
                <a:tab pos="1186443" algn="l"/>
                <a:tab pos="1581924" algn="l"/>
                <a:tab pos="1977407" algn="l"/>
              </a:tabLst>
            </a:pPr>
            <a:endParaRPr lang="fr-FR" sz="1000">
              <a:solidFill>
                <a:srgbClr val="000000"/>
              </a:solidFill>
              <a:cs typeface="Arial" charset="0"/>
            </a:endParaRPr>
          </a:p>
          <a:p>
            <a:pPr>
              <a:spcBef>
                <a:spcPct val="30000"/>
              </a:spcBef>
              <a:tabLst>
                <a:tab pos="395481" algn="l"/>
                <a:tab pos="790962" algn="l"/>
                <a:tab pos="1186443" algn="l"/>
                <a:tab pos="1581924" algn="l"/>
                <a:tab pos="1977407" algn="l"/>
              </a:tabLst>
            </a:pPr>
            <a:r>
              <a:rPr lang="fr-FR" sz="1000">
                <a:solidFill>
                  <a:srgbClr val="000000"/>
                </a:solidFill>
                <a:cs typeface="Arial" charset="0"/>
              </a:rPr>
              <a:t>Le </a:t>
            </a:r>
            <a:r>
              <a:rPr lang="fr-FR" sz="1000" b="1">
                <a:solidFill>
                  <a:srgbClr val="000000"/>
                </a:solidFill>
                <a:cs typeface="Arial" charset="0"/>
              </a:rPr>
              <a:t>temps</a:t>
            </a:r>
            <a:r>
              <a:rPr lang="fr-FR" sz="1000">
                <a:solidFill>
                  <a:srgbClr val="000000"/>
                </a:solidFill>
                <a:cs typeface="Arial" charset="0"/>
              </a:rPr>
              <a:t> est une dimension incontournable et souvent sous-estimée dans la modélisation d’un Datawarehouse. Un stockage sous la forme d’une table détaillant le jour, la semaine, le mois, le trimestre, l’année, l’indication de jour férié etc. autorise et optimise la génération de rapports précis. Fournie en standard par les Rapid Marts, la dimension de temps peut être générée automatiquement par une fonctionnalité de Business Objects Data Integrator.</a:t>
            </a:r>
          </a:p>
        </p:txBody>
      </p:sp>
    </p:spTree>
    <p:extLst>
      <p:ext uri="{BB962C8B-B14F-4D97-AF65-F5344CB8AC3E}">
        <p14:creationId xmlns:p14="http://schemas.microsoft.com/office/powerpoint/2010/main" val="336144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033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369A1CF-BEAA-4DCC-9481-5E34B5516383}" type="slidenum">
              <a:rPr lang="en-GB">
                <a:solidFill>
                  <a:srgbClr val="000000"/>
                </a:solidFill>
                <a:latin typeface="Bitstream Vera Serif" pitchFamily="16" charset="0"/>
                <a:cs typeface="Arial" charset="0"/>
              </a:rPr>
              <a:pPr eaLnBrk="1"/>
              <a:t>59</a:t>
            </a:fld>
            <a:endParaRPr lang="en-GB">
              <a:solidFill>
                <a:srgbClr val="000000"/>
              </a:solidFill>
              <a:latin typeface="Bitstream Vera Serif" pitchFamily="16" charset="0"/>
              <a:cs typeface="Arial" charset="0"/>
            </a:endParaRPr>
          </a:p>
        </p:txBody>
      </p:sp>
      <p:sp>
        <p:nvSpPr>
          <p:cNvPr id="270339"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0340"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505528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36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0FAB9C6-408E-4B98-9719-5C6FA3C5FECF}" type="slidenum">
              <a:rPr lang="en-GB">
                <a:solidFill>
                  <a:srgbClr val="000000"/>
                </a:solidFill>
                <a:latin typeface="Bitstream Vera Serif" pitchFamily="16" charset="0"/>
                <a:cs typeface="Arial" charset="0"/>
              </a:rPr>
              <a:pPr eaLnBrk="1"/>
              <a:t>60</a:t>
            </a:fld>
            <a:endParaRPr lang="en-GB">
              <a:solidFill>
                <a:srgbClr val="000000"/>
              </a:solidFill>
              <a:latin typeface="Bitstream Vera Serif" pitchFamily="16" charset="0"/>
              <a:cs typeface="Arial" charset="0"/>
            </a:endParaRPr>
          </a:p>
        </p:txBody>
      </p:sp>
      <p:sp>
        <p:nvSpPr>
          <p:cNvPr id="271363"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1364"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511631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238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C9A8E08-3BED-4611-9AB5-A5885AB913B8}" type="slidenum">
              <a:rPr lang="en-GB">
                <a:solidFill>
                  <a:srgbClr val="000000"/>
                </a:solidFill>
                <a:latin typeface="Bitstream Vera Serif" pitchFamily="16" charset="0"/>
                <a:cs typeface="Arial" charset="0"/>
              </a:rPr>
              <a:pPr eaLnBrk="1"/>
              <a:t>61</a:t>
            </a:fld>
            <a:endParaRPr lang="en-GB">
              <a:solidFill>
                <a:srgbClr val="000000"/>
              </a:solidFill>
              <a:latin typeface="Bitstream Vera Serif" pitchFamily="16" charset="0"/>
              <a:cs typeface="Arial" charset="0"/>
            </a:endParaRPr>
          </a:p>
        </p:txBody>
      </p:sp>
      <p:sp>
        <p:nvSpPr>
          <p:cNvPr id="272387"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2388"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405104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41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553B0666-BE49-4902-B508-56D0526BE1AD}" type="slidenum">
              <a:rPr lang="en-GB">
                <a:solidFill>
                  <a:srgbClr val="000000"/>
                </a:solidFill>
                <a:latin typeface="Bitstream Vera Serif" pitchFamily="16" charset="0"/>
                <a:cs typeface="Arial" charset="0"/>
              </a:rPr>
              <a:pPr eaLnBrk="1"/>
              <a:t>62</a:t>
            </a:fld>
            <a:endParaRPr lang="en-GB">
              <a:solidFill>
                <a:srgbClr val="000000"/>
              </a:solidFill>
              <a:latin typeface="Bitstream Vera Serif" pitchFamily="16" charset="0"/>
              <a:cs typeface="Arial" charset="0"/>
            </a:endParaRPr>
          </a:p>
        </p:txBody>
      </p:sp>
      <p:sp>
        <p:nvSpPr>
          <p:cNvPr id="273411"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3412"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70286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443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BC6C2027-04B3-425A-8225-32F36A0C03AC}" type="slidenum">
              <a:rPr lang="en-GB">
                <a:solidFill>
                  <a:srgbClr val="000000"/>
                </a:solidFill>
                <a:latin typeface="Bitstream Vera Serif" pitchFamily="16" charset="0"/>
                <a:cs typeface="Arial" charset="0"/>
              </a:rPr>
              <a:pPr eaLnBrk="1"/>
              <a:t>63</a:t>
            </a:fld>
            <a:endParaRPr lang="en-GB">
              <a:solidFill>
                <a:srgbClr val="000000"/>
              </a:solidFill>
              <a:latin typeface="Bitstream Vera Serif" pitchFamily="16" charset="0"/>
              <a:cs typeface="Arial" charset="0"/>
            </a:endParaRPr>
          </a:p>
        </p:txBody>
      </p:sp>
      <p:sp>
        <p:nvSpPr>
          <p:cNvPr id="27443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443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744044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2CD62C55-916E-4B36-B0E3-DE81039474AF}" type="slidenum">
              <a:rPr lang="en-GB">
                <a:solidFill>
                  <a:srgbClr val="000000"/>
                </a:solidFill>
                <a:latin typeface="Bitstream Vera Serif" pitchFamily="16" charset="0"/>
                <a:cs typeface="Arial" charset="0"/>
              </a:rPr>
              <a:pPr eaLnBrk="1"/>
              <a:t>64</a:t>
            </a:fld>
            <a:endParaRPr lang="en-GB">
              <a:solidFill>
                <a:srgbClr val="000000"/>
              </a:solidFill>
              <a:latin typeface="Bitstream Vera Serif" pitchFamily="16" charset="0"/>
              <a:cs typeface="Arial" charset="0"/>
            </a:endParaRPr>
          </a:p>
        </p:txBody>
      </p:sp>
      <p:sp>
        <p:nvSpPr>
          <p:cNvPr id="275459"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5460"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9690379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2CD62C55-916E-4B36-B0E3-DE81039474AF}" type="slidenum">
              <a:rPr lang="en-GB">
                <a:solidFill>
                  <a:srgbClr val="000000"/>
                </a:solidFill>
                <a:latin typeface="Bitstream Vera Serif" pitchFamily="16" charset="0"/>
                <a:cs typeface="Arial" charset="0"/>
              </a:rPr>
              <a:pPr eaLnBrk="1"/>
              <a:t>65</a:t>
            </a:fld>
            <a:endParaRPr lang="en-GB">
              <a:solidFill>
                <a:srgbClr val="000000"/>
              </a:solidFill>
              <a:latin typeface="Bitstream Vera Serif" pitchFamily="16" charset="0"/>
              <a:cs typeface="Arial" charset="0"/>
            </a:endParaRPr>
          </a:p>
        </p:txBody>
      </p:sp>
      <p:sp>
        <p:nvSpPr>
          <p:cNvPr id="275459"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5460"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149180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8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00F30D6C-629C-46B9-BA36-D632DF86B4B0}" type="slidenum">
              <a:rPr lang="en-GB">
                <a:solidFill>
                  <a:srgbClr val="000000"/>
                </a:solidFill>
                <a:latin typeface="Bitstream Vera Serif" pitchFamily="16" charset="0"/>
                <a:cs typeface="Arial" charset="0"/>
              </a:rPr>
              <a:pPr eaLnBrk="1"/>
              <a:t>66</a:t>
            </a:fld>
            <a:endParaRPr lang="en-GB">
              <a:solidFill>
                <a:srgbClr val="000000"/>
              </a:solidFill>
              <a:latin typeface="Bitstream Vera Serif" pitchFamily="16" charset="0"/>
              <a:cs typeface="Arial" charset="0"/>
            </a:endParaRPr>
          </a:p>
        </p:txBody>
      </p:sp>
      <p:sp>
        <p:nvSpPr>
          <p:cNvPr id="276483"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484"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2664274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506"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D4BEE478-2042-4AEB-8363-96CE2216D8EB}" type="slidenum">
              <a:rPr lang="en-GB">
                <a:solidFill>
                  <a:srgbClr val="000000"/>
                </a:solidFill>
                <a:latin typeface="Bitstream Vera Serif" pitchFamily="16" charset="0"/>
                <a:cs typeface="Arial" charset="0"/>
              </a:rPr>
              <a:pPr eaLnBrk="1"/>
              <a:t>67</a:t>
            </a:fld>
            <a:endParaRPr lang="en-GB" dirty="0">
              <a:solidFill>
                <a:srgbClr val="000000"/>
              </a:solidFill>
              <a:latin typeface="Bitstream Vera Serif" pitchFamily="16" charset="0"/>
              <a:cs typeface="Arial" charset="0"/>
            </a:endParaRPr>
          </a:p>
        </p:txBody>
      </p:sp>
      <p:sp>
        <p:nvSpPr>
          <p:cNvPr id="277507"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7508"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24717704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8530"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50D5647-0F29-4E26-8BDC-2842E1E02113}" type="slidenum">
              <a:rPr lang="en-GB">
                <a:solidFill>
                  <a:srgbClr val="000000"/>
                </a:solidFill>
                <a:latin typeface="Bitstream Vera Serif" pitchFamily="16" charset="0"/>
                <a:cs typeface="Arial" charset="0"/>
              </a:rPr>
              <a:pPr eaLnBrk="1"/>
              <a:t>68</a:t>
            </a:fld>
            <a:endParaRPr lang="en-GB">
              <a:solidFill>
                <a:srgbClr val="000000"/>
              </a:solidFill>
              <a:latin typeface="Bitstream Vera Serif" pitchFamily="16" charset="0"/>
              <a:cs typeface="Arial" charset="0"/>
            </a:endParaRPr>
          </a:p>
        </p:txBody>
      </p:sp>
      <p:sp>
        <p:nvSpPr>
          <p:cNvPr id="278531"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8532"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306825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5E9B72D-4EE3-41E5-A7F3-6790E777E8BC}" type="slidenum">
              <a:rPr lang="en-GB">
                <a:solidFill>
                  <a:srgbClr val="000000"/>
                </a:solidFill>
                <a:latin typeface="Bitstream Vera Serif" pitchFamily="16" charset="0"/>
                <a:cs typeface="Arial" charset="0"/>
              </a:rPr>
              <a:pPr eaLnBrk="1"/>
              <a:t>15</a:t>
            </a:fld>
            <a:endParaRPr lang="en-GB">
              <a:solidFill>
                <a:srgbClr val="000000"/>
              </a:solidFill>
              <a:latin typeface="Bitstream Vera Serif" pitchFamily="16" charset="0"/>
              <a:cs typeface="Arial" charset="0"/>
            </a:endParaRPr>
          </a:p>
        </p:txBody>
      </p:sp>
      <p:sp>
        <p:nvSpPr>
          <p:cNvPr id="15155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5F745F7-8C9E-4C36-8AC6-0F92161589AF}" type="slidenum">
              <a:rPr lang="en-GB" sz="1300">
                <a:solidFill>
                  <a:srgbClr val="000000"/>
                </a:solidFill>
                <a:latin typeface="Bitstream Vera Serif" pitchFamily="16" charset="0"/>
                <a:cs typeface="Arial" charset="0"/>
              </a:rPr>
              <a:pPr algn="r" eaLnBrk="1">
                <a:lnSpc>
                  <a:spcPct val="98000"/>
                </a:lnSpc>
                <a:buClrTx/>
                <a:buFontTx/>
                <a:buNone/>
              </a:pPr>
              <a:t>15</a:t>
            </a:fld>
            <a:endParaRPr lang="en-GB" sz="1300">
              <a:solidFill>
                <a:srgbClr val="000000"/>
              </a:solidFill>
              <a:latin typeface="Bitstream Vera Serif" pitchFamily="16" charset="0"/>
              <a:cs typeface="Arial" charset="0"/>
            </a:endParaRPr>
          </a:p>
        </p:txBody>
      </p:sp>
      <p:sp>
        <p:nvSpPr>
          <p:cNvPr id="15155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DD4E505-39E1-4015-ACF4-DEDEE34ED1E5}" type="slidenum">
              <a:rPr lang="en-GB" sz="1300">
                <a:solidFill>
                  <a:srgbClr val="000000"/>
                </a:solidFill>
                <a:latin typeface="Bitstream Vera Serif" pitchFamily="16" charset="0"/>
                <a:cs typeface="Arial" charset="0"/>
              </a:rPr>
              <a:pPr algn="r" eaLnBrk="1">
                <a:lnSpc>
                  <a:spcPct val="98000"/>
                </a:lnSpc>
                <a:buClrTx/>
                <a:buFontTx/>
                <a:buNone/>
              </a:pPr>
              <a:t>15</a:t>
            </a:fld>
            <a:endParaRPr lang="en-GB" sz="1300">
              <a:solidFill>
                <a:srgbClr val="000000"/>
              </a:solidFill>
              <a:latin typeface="Bitstream Vera Serif" pitchFamily="16" charset="0"/>
              <a:cs typeface="Arial" charset="0"/>
            </a:endParaRPr>
          </a:p>
        </p:txBody>
      </p:sp>
      <p:sp>
        <p:nvSpPr>
          <p:cNvPr id="15155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5155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815045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17FEAE6A-A518-44FE-8407-93CC441E7FB1}" type="slidenum">
              <a:rPr lang="en-GB">
                <a:solidFill>
                  <a:srgbClr val="000000"/>
                </a:solidFill>
                <a:latin typeface="Bitstream Vera Serif" pitchFamily="16" charset="0"/>
                <a:cs typeface="Arial" charset="0"/>
              </a:rPr>
              <a:pPr eaLnBrk="1"/>
              <a:t>69</a:t>
            </a:fld>
            <a:endParaRPr lang="en-GB">
              <a:solidFill>
                <a:srgbClr val="000000"/>
              </a:solidFill>
              <a:latin typeface="Bitstream Vera Serif" pitchFamily="16" charset="0"/>
              <a:cs typeface="Arial" charset="0"/>
            </a:endParaRPr>
          </a:p>
        </p:txBody>
      </p:sp>
      <p:sp>
        <p:nvSpPr>
          <p:cNvPr id="279555" name="Rectangle 1"/>
          <p:cNvSpPr txBox="1">
            <a:spLocks noGrp="1" noRot="1" noChangeAspect="1" noChangeArrowheads="1" noTextEdit="1"/>
          </p:cNvSpPr>
          <p:nvPr>
            <p:ph type="sldImg"/>
          </p:nvPr>
        </p:nvSpPr>
        <p:spPr>
          <a:xfrm>
            <a:off x="944563" y="754063"/>
            <a:ext cx="4949825" cy="37115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9556" name="Rectangle 2"/>
          <p:cNvSpPr txBox="1">
            <a:spLocks noGrp="1" noChangeArrowheads="1"/>
          </p:cNvSpPr>
          <p:nvPr>
            <p:ph type="body" idx="1"/>
          </p:nvPr>
        </p:nvSpPr>
        <p:spPr>
          <a:xfrm>
            <a:off x="685516" y="4714973"/>
            <a:ext cx="5469694" cy="4367131"/>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50054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5E9B72D-4EE3-41E5-A7F3-6790E777E8BC}" type="slidenum">
              <a:rPr lang="en-GB">
                <a:solidFill>
                  <a:srgbClr val="000000"/>
                </a:solidFill>
                <a:latin typeface="Bitstream Vera Serif" pitchFamily="16" charset="0"/>
                <a:cs typeface="Arial" charset="0"/>
              </a:rPr>
              <a:pPr eaLnBrk="1"/>
              <a:t>16</a:t>
            </a:fld>
            <a:endParaRPr lang="en-GB">
              <a:solidFill>
                <a:srgbClr val="000000"/>
              </a:solidFill>
              <a:latin typeface="Bitstream Vera Serif" pitchFamily="16" charset="0"/>
              <a:cs typeface="Arial" charset="0"/>
            </a:endParaRPr>
          </a:p>
        </p:txBody>
      </p:sp>
      <p:sp>
        <p:nvSpPr>
          <p:cNvPr id="15155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5F745F7-8C9E-4C36-8AC6-0F92161589AF}" type="slidenum">
              <a:rPr lang="en-GB" sz="1300">
                <a:solidFill>
                  <a:srgbClr val="000000"/>
                </a:solidFill>
                <a:latin typeface="Bitstream Vera Serif" pitchFamily="16" charset="0"/>
                <a:cs typeface="Arial" charset="0"/>
              </a:rPr>
              <a:pPr algn="r" eaLnBrk="1">
                <a:lnSpc>
                  <a:spcPct val="98000"/>
                </a:lnSpc>
                <a:buClrTx/>
                <a:buFontTx/>
                <a:buNone/>
              </a:pPr>
              <a:t>16</a:t>
            </a:fld>
            <a:endParaRPr lang="en-GB" sz="1300">
              <a:solidFill>
                <a:srgbClr val="000000"/>
              </a:solidFill>
              <a:latin typeface="Bitstream Vera Serif" pitchFamily="16" charset="0"/>
              <a:cs typeface="Arial" charset="0"/>
            </a:endParaRPr>
          </a:p>
        </p:txBody>
      </p:sp>
      <p:sp>
        <p:nvSpPr>
          <p:cNvPr id="15155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DD4E505-39E1-4015-ACF4-DEDEE34ED1E5}" type="slidenum">
              <a:rPr lang="en-GB" sz="1300">
                <a:solidFill>
                  <a:srgbClr val="000000"/>
                </a:solidFill>
                <a:latin typeface="Bitstream Vera Serif" pitchFamily="16" charset="0"/>
                <a:cs typeface="Arial" charset="0"/>
              </a:rPr>
              <a:pPr algn="r" eaLnBrk="1">
                <a:lnSpc>
                  <a:spcPct val="98000"/>
                </a:lnSpc>
                <a:buClrTx/>
                <a:buFontTx/>
                <a:buNone/>
              </a:pPr>
              <a:t>16</a:t>
            </a:fld>
            <a:endParaRPr lang="en-GB" sz="1300">
              <a:solidFill>
                <a:srgbClr val="000000"/>
              </a:solidFill>
              <a:latin typeface="Bitstream Vera Serif" pitchFamily="16" charset="0"/>
              <a:cs typeface="Arial" charset="0"/>
            </a:endParaRPr>
          </a:p>
        </p:txBody>
      </p:sp>
      <p:sp>
        <p:nvSpPr>
          <p:cNvPr id="15155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5155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152005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75E9B72D-4EE3-41E5-A7F3-6790E777E8BC}" type="slidenum">
              <a:rPr lang="en-GB">
                <a:solidFill>
                  <a:srgbClr val="000000"/>
                </a:solidFill>
                <a:latin typeface="Bitstream Vera Serif" pitchFamily="16" charset="0"/>
                <a:cs typeface="Arial" charset="0"/>
              </a:rPr>
              <a:pPr eaLnBrk="1"/>
              <a:t>17</a:t>
            </a:fld>
            <a:endParaRPr lang="en-GB">
              <a:solidFill>
                <a:srgbClr val="000000"/>
              </a:solidFill>
              <a:latin typeface="Bitstream Vera Serif" pitchFamily="16" charset="0"/>
              <a:cs typeface="Arial" charset="0"/>
            </a:endParaRPr>
          </a:p>
        </p:txBody>
      </p:sp>
      <p:sp>
        <p:nvSpPr>
          <p:cNvPr id="151555"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C5F745F7-8C9E-4C36-8AC6-0F92161589AF}" type="slidenum">
              <a:rPr lang="en-GB" sz="1300">
                <a:solidFill>
                  <a:srgbClr val="000000"/>
                </a:solidFill>
                <a:latin typeface="Bitstream Vera Serif" pitchFamily="16" charset="0"/>
                <a:cs typeface="Arial" charset="0"/>
              </a:rPr>
              <a:pPr algn="r" eaLnBrk="1">
                <a:lnSpc>
                  <a:spcPct val="98000"/>
                </a:lnSpc>
                <a:buClrTx/>
                <a:buFontTx/>
                <a:buNone/>
              </a:pPr>
              <a:t>17</a:t>
            </a:fld>
            <a:endParaRPr lang="en-GB" sz="1300">
              <a:solidFill>
                <a:srgbClr val="000000"/>
              </a:solidFill>
              <a:latin typeface="Bitstream Vera Serif" pitchFamily="16" charset="0"/>
              <a:cs typeface="Arial" charset="0"/>
            </a:endParaRPr>
          </a:p>
        </p:txBody>
      </p:sp>
      <p:sp>
        <p:nvSpPr>
          <p:cNvPr id="151556"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DDD4E505-39E1-4015-ACF4-DEDEE34ED1E5}" type="slidenum">
              <a:rPr lang="en-GB" sz="1300">
                <a:solidFill>
                  <a:srgbClr val="000000"/>
                </a:solidFill>
                <a:latin typeface="Bitstream Vera Serif" pitchFamily="16" charset="0"/>
                <a:cs typeface="Arial" charset="0"/>
              </a:rPr>
              <a:pPr algn="r" eaLnBrk="1">
                <a:lnSpc>
                  <a:spcPct val="98000"/>
                </a:lnSpc>
                <a:buClrTx/>
                <a:buFontTx/>
                <a:buNone/>
              </a:pPr>
              <a:t>17</a:t>
            </a:fld>
            <a:endParaRPr lang="en-GB" sz="1300">
              <a:solidFill>
                <a:srgbClr val="000000"/>
              </a:solidFill>
              <a:latin typeface="Bitstream Vera Serif" pitchFamily="16" charset="0"/>
              <a:cs typeface="Arial" charset="0"/>
            </a:endParaRPr>
          </a:p>
        </p:txBody>
      </p:sp>
      <p:sp>
        <p:nvSpPr>
          <p:cNvPr id="151557"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51558"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dirty="0" smtClean="0"/>
          </a:p>
        </p:txBody>
      </p:sp>
    </p:spTree>
    <p:extLst>
      <p:ext uri="{BB962C8B-B14F-4D97-AF65-F5344CB8AC3E}">
        <p14:creationId xmlns:p14="http://schemas.microsoft.com/office/powerpoint/2010/main" val="328913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18"/>
          <p:cNvSpPr>
            <a:spLocks noGrp="1" noChangeArrowheads="1"/>
          </p:cNvSpPr>
          <p:nvPr>
            <p:ph type="sldNum" sz="quarter"/>
          </p:nvPr>
        </p:nvSpPr>
        <p:spPr>
          <a:noFill/>
        </p:spPr>
        <p:txBody>
          <a:bodyPr/>
          <a:lstStyle>
            <a:lvl1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1pPr>
            <a:lvl2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2pPr>
            <a:lvl3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3pPr>
            <a:lvl4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4pPr>
            <a:lvl5pPr eaLnBrk="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5pPr>
            <a:lvl6pPr marL="228862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6pPr>
            <a:lvl7pPr marL="2704737"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7pPr>
            <a:lvl8pPr marL="3120850"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8pPr>
            <a:lvl9pPr marL="3536964" indent="-208057" defTabSz="408890" eaLnBrk="0" fontAlgn="base" hangingPunct="0">
              <a:lnSpc>
                <a:spcPct val="75000"/>
              </a:lnSpc>
              <a:spcBef>
                <a:spcPct val="0"/>
              </a:spcBef>
              <a:spcAft>
                <a:spcPct val="0"/>
              </a:spcAft>
              <a:buClr>
                <a:srgbClr val="000000"/>
              </a:buClr>
              <a:buSzPct val="100000"/>
              <a:buFont typeface="Times New Roman" pitchFamily="16" charset="0"/>
              <a:tabLst>
                <a:tab pos="0" algn="l"/>
                <a:tab pos="407444" algn="l"/>
                <a:tab pos="816334" algn="l"/>
                <a:tab pos="1225222" algn="l"/>
                <a:tab pos="1634112" algn="l"/>
                <a:tab pos="2043000" algn="l"/>
                <a:tab pos="2451890" algn="l"/>
                <a:tab pos="2860780" algn="l"/>
                <a:tab pos="3269669" algn="l"/>
                <a:tab pos="3678559" algn="l"/>
                <a:tab pos="4087448" algn="l"/>
                <a:tab pos="4496337" algn="l"/>
                <a:tab pos="4905226" algn="l"/>
                <a:tab pos="5314115" algn="l"/>
                <a:tab pos="5723004" algn="l"/>
                <a:tab pos="6131893" algn="l"/>
                <a:tab pos="6540782" algn="l"/>
                <a:tab pos="6949671" algn="l"/>
                <a:tab pos="7358561" algn="l"/>
                <a:tab pos="7767450" algn="l"/>
                <a:tab pos="8176339" algn="l"/>
              </a:tabLst>
              <a:defRPr>
                <a:solidFill>
                  <a:schemeClr val="bg1"/>
                </a:solidFill>
                <a:latin typeface="Arial" charset="0"/>
                <a:ea typeface="msgothic" charset="0"/>
                <a:cs typeface="msgothic" charset="0"/>
              </a:defRPr>
            </a:lvl9pPr>
          </a:lstStyle>
          <a:p>
            <a:pPr eaLnBrk="1"/>
            <a:fld id="{41EDA23B-97D4-464C-ABB4-257BC1EF5A4D}" type="slidenum">
              <a:rPr lang="en-GB">
                <a:solidFill>
                  <a:srgbClr val="000000"/>
                </a:solidFill>
                <a:latin typeface="Bitstream Vera Serif" pitchFamily="16" charset="0"/>
                <a:cs typeface="Arial" charset="0"/>
              </a:rPr>
              <a:pPr eaLnBrk="1"/>
              <a:t>18</a:t>
            </a:fld>
            <a:endParaRPr lang="en-GB">
              <a:solidFill>
                <a:srgbClr val="000000"/>
              </a:solidFill>
              <a:latin typeface="Bitstream Vera Serif" pitchFamily="16" charset="0"/>
              <a:cs typeface="Arial" charset="0"/>
            </a:endParaRPr>
          </a:p>
        </p:txBody>
      </p:sp>
      <p:sp>
        <p:nvSpPr>
          <p:cNvPr id="174083" name="Text Box 1"/>
          <p:cNvSpPr txBox="1">
            <a:spLocks noChangeArrowheads="1"/>
          </p:cNvSpPr>
          <p:nvPr/>
        </p:nvSpPr>
        <p:spPr bwMode="auto">
          <a:xfrm>
            <a:off x="3881211" y="9428465"/>
            <a:ext cx="2960950" cy="48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87B3C5A4-8621-4956-80B7-2C472A66F413}" type="slidenum">
              <a:rPr lang="en-GB" sz="1300">
                <a:solidFill>
                  <a:srgbClr val="000000"/>
                </a:solidFill>
                <a:latin typeface="Bitstream Vera Serif" pitchFamily="16" charset="0"/>
                <a:cs typeface="Arial" charset="0"/>
              </a:rPr>
              <a:pPr algn="r" eaLnBrk="1">
                <a:lnSpc>
                  <a:spcPct val="98000"/>
                </a:lnSpc>
                <a:buClrTx/>
                <a:buFontTx/>
                <a:buNone/>
              </a:pPr>
              <a:t>18</a:t>
            </a:fld>
            <a:endParaRPr lang="en-GB" sz="1300">
              <a:solidFill>
                <a:srgbClr val="000000"/>
              </a:solidFill>
              <a:latin typeface="Bitstream Vera Serif" pitchFamily="16" charset="0"/>
              <a:cs typeface="Arial" charset="0"/>
            </a:endParaRPr>
          </a:p>
        </p:txBody>
      </p:sp>
      <p:sp>
        <p:nvSpPr>
          <p:cNvPr id="174084" name="Text Box 2"/>
          <p:cNvSpPr txBox="1">
            <a:spLocks noChangeArrowheads="1"/>
          </p:cNvSpPr>
          <p:nvPr/>
        </p:nvSpPr>
        <p:spPr bwMode="auto">
          <a:xfrm>
            <a:off x="3881208" y="9429938"/>
            <a:ext cx="2966712" cy="495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algn="r" eaLnBrk="1">
              <a:lnSpc>
                <a:spcPct val="98000"/>
              </a:lnSpc>
              <a:buClrTx/>
              <a:buFontTx/>
              <a:buNone/>
            </a:pPr>
            <a:fld id="{75C2C478-CB64-4255-8996-E399A5A04F2D}" type="slidenum">
              <a:rPr lang="en-GB" sz="1300">
                <a:solidFill>
                  <a:srgbClr val="000000"/>
                </a:solidFill>
                <a:latin typeface="Bitstream Vera Serif" pitchFamily="16" charset="0"/>
                <a:cs typeface="Arial" charset="0"/>
              </a:rPr>
              <a:pPr algn="r" eaLnBrk="1">
                <a:lnSpc>
                  <a:spcPct val="98000"/>
                </a:lnSpc>
                <a:buClrTx/>
                <a:buFontTx/>
                <a:buNone/>
              </a:pPr>
              <a:t>18</a:t>
            </a:fld>
            <a:endParaRPr lang="en-GB" sz="1300">
              <a:solidFill>
                <a:srgbClr val="000000"/>
              </a:solidFill>
              <a:latin typeface="Bitstream Vera Serif" pitchFamily="16" charset="0"/>
              <a:cs typeface="Arial" charset="0"/>
            </a:endParaRPr>
          </a:p>
        </p:txBody>
      </p:sp>
      <p:sp>
        <p:nvSpPr>
          <p:cNvPr id="174085" name="Text Box 3"/>
          <p:cNvSpPr txBox="1">
            <a:spLocks noChangeArrowheads="1"/>
          </p:cNvSpPr>
          <p:nvPr/>
        </p:nvSpPr>
        <p:spPr bwMode="auto">
          <a:xfrm>
            <a:off x="1003788" y="754631"/>
            <a:ext cx="4848988" cy="372304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3223" tIns="41611" rIns="83223" bIns="41611" anchor="ctr"/>
          <a:lstStyle/>
          <a:p>
            <a:endParaRPr lang="fr-FR"/>
          </a:p>
        </p:txBody>
      </p:sp>
      <p:sp>
        <p:nvSpPr>
          <p:cNvPr id="174086" name="Rectangle 4"/>
          <p:cNvSpPr txBox="1">
            <a:spLocks noGrp="1" noChangeArrowheads="1"/>
          </p:cNvSpPr>
          <p:nvPr>
            <p:ph type="body"/>
          </p:nvPr>
        </p:nvSpPr>
        <p:spPr>
          <a:xfrm>
            <a:off x="685516" y="4714969"/>
            <a:ext cx="5469694" cy="444967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mtClean="0"/>
          </a:p>
        </p:txBody>
      </p:sp>
    </p:spTree>
    <p:extLst>
      <p:ext uri="{BB962C8B-B14F-4D97-AF65-F5344CB8AC3E}">
        <p14:creationId xmlns:p14="http://schemas.microsoft.com/office/powerpoint/2010/main" val="1341988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750673" y="3826293"/>
            <a:ext cx="8568531" cy="906051"/>
          </a:xfrm>
          <a:prstGeom prst="rect">
            <a:avLst/>
          </a:prstGeom>
        </p:spPr>
        <p:txBody>
          <a:bodyPr/>
          <a:lstStyle>
            <a:lvl1pPr algn="r">
              <a:defRPr/>
            </a:lvl1pPr>
          </a:lstStyle>
          <a:p>
            <a:r>
              <a:rPr lang="fr-FR" smtClean="0"/>
              <a:t>Modifiez le style du titre</a:t>
            </a:r>
            <a:endParaRPr lang="fr-FR" dirty="0"/>
          </a:p>
        </p:txBody>
      </p:sp>
      <p:sp>
        <p:nvSpPr>
          <p:cNvPr id="3" name="Sous-titre 2"/>
          <p:cNvSpPr>
            <a:spLocks noGrp="1"/>
          </p:cNvSpPr>
          <p:nvPr>
            <p:ph type="subTitle" idx="1"/>
          </p:nvPr>
        </p:nvSpPr>
        <p:spPr>
          <a:xfrm>
            <a:off x="753586" y="4732344"/>
            <a:ext cx="8608783" cy="1483389"/>
          </a:xfrm>
        </p:spPr>
        <p:txBody>
          <a:bodyPr/>
          <a:lstStyle>
            <a:lvl1pPr marL="0" indent="0" algn="r">
              <a:buNone/>
              <a:defRPr>
                <a:solidFill>
                  <a:srgbClr val="7A7A79"/>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fr-FR" smtClean="0"/>
              <a:t>Modifier le style des sous-titres du masque</a:t>
            </a:r>
            <a:endParaRPr lang="fr-FR" dirty="0"/>
          </a:p>
        </p:txBody>
      </p:sp>
      <p:sp>
        <p:nvSpPr>
          <p:cNvPr id="14" name="Rectangle 13"/>
          <p:cNvSpPr/>
          <p:nvPr/>
        </p:nvSpPr>
        <p:spPr>
          <a:xfrm>
            <a:off x="-10747" y="7407800"/>
            <a:ext cx="10102119" cy="151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buFont typeface="Wingdings" pitchFamily="2" charset="2"/>
              <a:buChar char="ü"/>
            </a:pPr>
            <a:endParaRPr lang="fr-FR" dirty="0">
              <a:solidFill>
                <a:schemeClr val="bg1"/>
              </a:solidFill>
            </a:endParaRPr>
          </a:p>
        </p:txBody>
      </p:sp>
      <p:cxnSp>
        <p:nvCxnSpPr>
          <p:cNvPr id="16" name="Connecteur droit 15"/>
          <p:cNvCxnSpPr/>
          <p:nvPr/>
        </p:nvCxnSpPr>
        <p:spPr>
          <a:xfrm>
            <a:off x="-10748" y="2906707"/>
            <a:ext cx="10112867" cy="1"/>
          </a:xfrm>
          <a:prstGeom prst="line">
            <a:avLst/>
          </a:prstGeom>
          <a:ln w="12700">
            <a:solidFill>
              <a:srgbClr val="740A57"/>
            </a:solidFill>
          </a:ln>
        </p:spPr>
        <p:style>
          <a:lnRef idx="1">
            <a:schemeClr val="dk1"/>
          </a:lnRef>
          <a:fillRef idx="0">
            <a:schemeClr val="dk1"/>
          </a:fillRef>
          <a:effectRef idx="0">
            <a:schemeClr val="dk1"/>
          </a:effectRef>
          <a:fontRef idx="minor">
            <a:schemeClr val="tx1"/>
          </a:fontRef>
        </p:style>
      </p:cxnSp>
      <p:pic>
        <p:nvPicPr>
          <p:cNvPr id="18" name="Image 17"/>
          <p:cNvPicPr>
            <a:picLocks noChangeAspect="1"/>
          </p:cNvPicPr>
          <p:nvPr/>
        </p:nvPicPr>
        <p:blipFill rotWithShape="1">
          <a:blip r:embed="rId2">
            <a:extLst>
              <a:ext uri="{28A0092B-C50C-407E-A947-70E740481C1C}">
                <a14:useLocalDpi xmlns:a14="http://schemas.microsoft.com/office/drawing/2010/main" val="0"/>
              </a:ext>
            </a:extLst>
          </a:blip>
          <a:srcRect l="9350" t="50000"/>
          <a:stretch/>
        </p:blipFill>
        <p:spPr>
          <a:xfrm rot="10800000">
            <a:off x="7183674" y="5669756"/>
            <a:ext cx="2918443" cy="1889919"/>
          </a:xfrm>
          <a:prstGeom prst="rect">
            <a:avLst/>
          </a:prstGeom>
        </p:spPr>
      </p:pic>
    </p:spTree>
    <p:extLst>
      <p:ext uri="{BB962C8B-B14F-4D97-AF65-F5344CB8AC3E}">
        <p14:creationId xmlns:p14="http://schemas.microsoft.com/office/powerpoint/2010/main" val="21090060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2023728" y="1"/>
            <a:ext cx="8056897" cy="607535"/>
          </a:xfrm>
          <a:prstGeom prst="rect">
            <a:avLst/>
          </a:prstGeom>
        </p:spPr>
        <p:txBody>
          <a:bodyPr/>
          <a:lstStyle>
            <a:lvl1pPr>
              <a:defRPr lang="fr-FR" sz="2646" b="1" kern="1200" spc="331" dirty="0">
                <a:ln w="6350">
                  <a:solidFill>
                    <a:schemeClr val="tx1"/>
                  </a:solidFill>
                </a:ln>
                <a:solidFill>
                  <a:schemeClr val="bg1"/>
                </a:solidFill>
                <a:effectLst>
                  <a:outerShdw blurRad="50800" dist="38100" dir="2700000" algn="tl" rotWithShape="0">
                    <a:prstClr val="black">
                      <a:alpha val="40000"/>
                    </a:prstClr>
                  </a:outerShdw>
                </a:effectLst>
                <a:latin typeface="Trebuchet MS" pitchFamily="34" charset="0"/>
                <a:ea typeface="+mn-ea"/>
                <a:cs typeface="Arial" charset="0"/>
              </a:defRPr>
            </a:lvl1pPr>
          </a:lstStyle>
          <a:p>
            <a:r>
              <a:rPr lang="fr-FR" smtClean="0"/>
              <a:t>Modifiez le style du titre</a:t>
            </a:r>
            <a:endParaRPr lang="fr-FR" dirty="0"/>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16491563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308453" y="1007957"/>
            <a:ext cx="2268141" cy="5745004"/>
          </a:xfrm>
          <a:prstGeom prst="rect">
            <a:avLst/>
          </a:prstGeo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504031" y="1007957"/>
            <a:ext cx="6636411" cy="5745004"/>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93844531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e de titre">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a:xfrm>
            <a:off x="197901" y="3788093"/>
            <a:ext cx="9499642" cy="2769886"/>
          </a:xfrm>
        </p:spPr>
        <p:txBody>
          <a:bodyPr/>
          <a:lstStyle>
            <a:lvl1pPr marL="0" indent="0" algn="r">
              <a:buNone/>
              <a:defRPr>
                <a:latin typeface="Calibri (Corps)"/>
              </a:defRPr>
            </a:lvl1pPr>
            <a:lvl2pPr marL="0" indent="0" algn="r" defTabSz="1007943" rtl="0" eaLnBrk="1" latinLnBrk="0" hangingPunct="1">
              <a:spcBef>
                <a:spcPct val="20000"/>
              </a:spcBef>
              <a:buFont typeface="Arial" pitchFamily="34" charset="0"/>
              <a:buNone/>
              <a:defRPr lang="fr-FR" sz="3600" kern="1200" dirty="0" smtClean="0">
                <a:solidFill>
                  <a:srgbClr val="E75012"/>
                </a:solidFill>
                <a:latin typeface="Calibri (Corps)"/>
                <a:ea typeface="+mn-ea"/>
                <a:cs typeface="+mn-cs"/>
              </a:defRPr>
            </a:lvl2pPr>
            <a:lvl3pPr marL="0" indent="0" algn="r" defTabSz="1007943" rtl="0" eaLnBrk="1" latinLnBrk="0" hangingPunct="1">
              <a:spcBef>
                <a:spcPct val="20000"/>
              </a:spcBef>
              <a:buFont typeface="Arial" pitchFamily="34" charset="0"/>
              <a:buNone/>
              <a:defRPr lang="fr-FR" sz="1900" kern="1200" dirty="0" smtClean="0">
                <a:solidFill>
                  <a:schemeClr val="tx1"/>
                </a:solidFill>
                <a:latin typeface="Calibri (Corps)"/>
                <a:ea typeface="+mn-ea"/>
                <a:cs typeface="+mn-cs"/>
              </a:defRPr>
            </a:lvl3pPr>
            <a:lvl4pPr>
              <a:defRPr>
                <a:latin typeface="Calibri (Corps)"/>
              </a:defRPr>
            </a:lvl4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Tree>
    <p:extLst>
      <p:ext uri="{BB962C8B-B14F-4D97-AF65-F5344CB8AC3E}">
        <p14:creationId xmlns:p14="http://schemas.microsoft.com/office/powerpoint/2010/main" val="26580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182495" y="49190"/>
            <a:ext cx="7898131" cy="621343"/>
          </a:xfrm>
          <a:prstGeom prst="rect">
            <a:avLst/>
          </a:prstGeom>
        </p:spPr>
        <p:txBody>
          <a:bodyPr/>
          <a:lstStyle>
            <a:lvl1pPr>
              <a:defRPr lang="fr-FR" sz="2646" b="1" kern="1200" spc="331" smtClean="0">
                <a:ln w="6350">
                  <a:solidFill>
                    <a:schemeClr val="tx1"/>
                  </a:solidFill>
                </a:ln>
                <a:solidFill>
                  <a:schemeClr val="bg1"/>
                </a:solidFill>
                <a:effectLst>
                  <a:outerShdw blurRad="50800" dist="38100" dir="2700000" algn="tl" rotWithShape="0">
                    <a:prstClr val="black">
                      <a:alpha val="40000"/>
                    </a:prstClr>
                  </a:outerShdw>
                </a:effectLst>
                <a:latin typeface="Trebuchet MS" pitchFamily="34" charset="0"/>
                <a:ea typeface="+mn-ea"/>
                <a:cs typeface="Arial" charset="0"/>
              </a:defRPr>
            </a:lvl1pPr>
          </a:lstStyle>
          <a:p>
            <a:r>
              <a:rPr lang="fr-FR" smtClean="0"/>
              <a:t>Modifiez le style du titre</a:t>
            </a:r>
            <a:endParaRPr lang="fr-FR" dirty="0"/>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Tree>
    <p:extLst>
      <p:ext uri="{BB962C8B-B14F-4D97-AF65-F5344CB8AC3E}">
        <p14:creationId xmlns:p14="http://schemas.microsoft.com/office/powerpoint/2010/main" val="844008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96300" y="4857792"/>
            <a:ext cx="8568531" cy="1501435"/>
          </a:xfrm>
          <a:prstGeom prst="rect">
            <a:avLst/>
          </a:prstGeom>
        </p:spPr>
        <p:txBody>
          <a:bodyPr anchor="t"/>
          <a:lstStyle>
            <a:lvl1pPr algn="r">
              <a:defRPr lang="fr-FR" sz="4850" kern="1200" dirty="0">
                <a:solidFill>
                  <a:schemeClr val="tx1"/>
                </a:solidFill>
                <a:latin typeface="+mj-lt"/>
                <a:ea typeface="+mj-ea"/>
                <a:cs typeface="+mj-cs"/>
              </a:defRPr>
            </a:lvl1pPr>
          </a:lstStyle>
          <a:p>
            <a:r>
              <a:rPr lang="fr-FR" smtClean="0"/>
              <a:t>Modifiez le style du titre</a:t>
            </a:r>
            <a:endParaRPr lang="fr-FR" dirty="0"/>
          </a:p>
        </p:txBody>
      </p:sp>
      <p:sp>
        <p:nvSpPr>
          <p:cNvPr id="3" name="Espace réservé du texte 2"/>
          <p:cNvSpPr>
            <a:spLocks noGrp="1"/>
          </p:cNvSpPr>
          <p:nvPr>
            <p:ph type="body" idx="1"/>
          </p:nvPr>
        </p:nvSpPr>
        <p:spPr>
          <a:xfrm>
            <a:off x="796300" y="3204114"/>
            <a:ext cx="8568531" cy="1653678"/>
          </a:xfrm>
        </p:spPr>
        <p:txBody>
          <a:bodyPr anchor="b"/>
          <a:lstStyle>
            <a:lvl1pPr marL="0" indent="0" algn="r">
              <a:buNone/>
              <a:defRPr sz="2205">
                <a:solidFill>
                  <a:srgbClr val="7A7A79"/>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fr-FR" smtClean="0"/>
              <a:t>Modifier les styles du texte du masque</a:t>
            </a:r>
          </a:p>
        </p:txBody>
      </p:sp>
      <p:sp>
        <p:nvSpPr>
          <p:cNvPr id="6" name="Rectangle 5"/>
          <p:cNvSpPr/>
          <p:nvPr/>
        </p:nvSpPr>
        <p:spPr>
          <a:xfrm>
            <a:off x="-10747" y="7407800"/>
            <a:ext cx="10102119" cy="151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fontAlgn="auto">
              <a:spcBef>
                <a:spcPts val="0"/>
              </a:spcBef>
              <a:spcAft>
                <a:spcPts val="0"/>
              </a:spcAft>
              <a:buFont typeface="Wingdings" pitchFamily="2" charset="2"/>
              <a:buChar char="ü"/>
            </a:pPr>
            <a:endParaRPr lang="fr-FR" dirty="0">
              <a:solidFill>
                <a:schemeClr val="bg1"/>
              </a:solidFill>
            </a:endParaRPr>
          </a:p>
        </p:txBody>
      </p:sp>
      <p:cxnSp>
        <p:nvCxnSpPr>
          <p:cNvPr id="9" name="Connecteur droit 8"/>
          <p:cNvCxnSpPr/>
          <p:nvPr/>
        </p:nvCxnSpPr>
        <p:spPr>
          <a:xfrm>
            <a:off x="-10748" y="2906707"/>
            <a:ext cx="10112867" cy="1"/>
          </a:xfrm>
          <a:prstGeom prst="line">
            <a:avLst/>
          </a:prstGeom>
          <a:ln w="12700">
            <a:solidFill>
              <a:srgbClr val="740A57"/>
            </a:solidFill>
          </a:ln>
        </p:spPr>
        <p:style>
          <a:lnRef idx="1">
            <a:schemeClr val="dk1"/>
          </a:lnRef>
          <a:fillRef idx="0">
            <a:schemeClr val="dk1"/>
          </a:fillRef>
          <a:effectRef idx="0">
            <a:schemeClr val="dk1"/>
          </a:effectRef>
          <a:fontRef idx="minor">
            <a:schemeClr val="tx1"/>
          </a:fontRef>
        </p:style>
      </p:cxnSp>
      <p:pic>
        <p:nvPicPr>
          <p:cNvPr id="10" name="Image 9"/>
          <p:cNvPicPr>
            <a:picLocks noChangeAspect="1"/>
          </p:cNvPicPr>
          <p:nvPr/>
        </p:nvPicPr>
        <p:blipFill rotWithShape="1">
          <a:blip r:embed="rId2">
            <a:extLst>
              <a:ext uri="{28A0092B-C50C-407E-A947-70E740481C1C}">
                <a14:useLocalDpi xmlns:a14="http://schemas.microsoft.com/office/drawing/2010/main" val="0"/>
              </a:ext>
            </a:extLst>
          </a:blip>
          <a:srcRect l="9350" t="50000"/>
          <a:stretch/>
        </p:blipFill>
        <p:spPr>
          <a:xfrm rot="10800000">
            <a:off x="7183674" y="5669756"/>
            <a:ext cx="2918443" cy="1889919"/>
          </a:xfrm>
          <a:prstGeom prst="rect">
            <a:avLst/>
          </a:prstGeom>
        </p:spPr>
      </p:pic>
    </p:spTree>
    <p:extLst>
      <p:ext uri="{BB962C8B-B14F-4D97-AF65-F5344CB8AC3E}">
        <p14:creationId xmlns:p14="http://schemas.microsoft.com/office/powerpoint/2010/main" val="22300923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Titre 1"/>
          <p:cNvSpPr>
            <a:spLocks noGrp="1"/>
          </p:cNvSpPr>
          <p:nvPr>
            <p:ph type="title"/>
          </p:nvPr>
        </p:nvSpPr>
        <p:spPr>
          <a:xfrm>
            <a:off x="2103111" y="49190"/>
            <a:ext cx="7977515" cy="621343"/>
          </a:xfrm>
          <a:prstGeom prst="rect">
            <a:avLst/>
          </a:prstGeom>
        </p:spPr>
        <p:txBody>
          <a:bodyPr/>
          <a:lstStyle>
            <a:lvl1pPr>
              <a:defRPr lang="fr-FR" sz="2646" b="1" kern="1200" spc="331" smtClean="0">
                <a:ln w="6350">
                  <a:solidFill>
                    <a:schemeClr val="tx1"/>
                  </a:solidFill>
                </a:ln>
                <a:solidFill>
                  <a:schemeClr val="bg1"/>
                </a:solidFill>
                <a:effectLst>
                  <a:outerShdw blurRad="50800" dist="38100" dir="2700000" algn="tl" rotWithShape="0">
                    <a:prstClr val="black">
                      <a:alpha val="40000"/>
                    </a:prstClr>
                  </a:outerShdw>
                </a:effectLst>
                <a:latin typeface="Trebuchet MS" pitchFamily="34" charset="0"/>
                <a:ea typeface="+mn-ea"/>
                <a:cs typeface="Arial" charset="0"/>
              </a:defRPr>
            </a:lvl1pPr>
          </a:lstStyle>
          <a:p>
            <a:r>
              <a:rPr lang="fr-FR" smtClean="0"/>
              <a:t>Modifiez le style du titre</a:t>
            </a:r>
            <a:endParaRPr lang="fr-FR" dirty="0"/>
          </a:p>
        </p:txBody>
      </p:sp>
    </p:spTree>
    <p:extLst>
      <p:ext uri="{BB962C8B-B14F-4D97-AF65-F5344CB8AC3E}">
        <p14:creationId xmlns:p14="http://schemas.microsoft.com/office/powerpoint/2010/main" val="33324882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FR" smtClean="0"/>
              <a:t>Modifier les styles du texte du masque</a:t>
            </a:r>
          </a:p>
        </p:txBody>
      </p:sp>
      <p:sp>
        <p:nvSpPr>
          <p:cNvPr id="4" name="Espace réservé du contenu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FR" smtClean="0"/>
              <a:t>Modifier les styles du texte du masque</a:t>
            </a:r>
          </a:p>
        </p:txBody>
      </p:sp>
      <p:sp>
        <p:nvSpPr>
          <p:cNvPr id="6" name="Espace réservé du contenu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Titre 1"/>
          <p:cNvSpPr>
            <a:spLocks noGrp="1"/>
          </p:cNvSpPr>
          <p:nvPr>
            <p:ph type="title"/>
          </p:nvPr>
        </p:nvSpPr>
        <p:spPr>
          <a:xfrm>
            <a:off x="2103111" y="49190"/>
            <a:ext cx="7977514" cy="621343"/>
          </a:xfrm>
          <a:prstGeom prst="rect">
            <a:avLst/>
          </a:prstGeom>
        </p:spPr>
        <p:txBody>
          <a:bodyPr/>
          <a:lstStyle>
            <a:lvl1pPr>
              <a:defRPr lang="fr-FR" sz="2646" b="1" kern="1200" spc="331" smtClean="0">
                <a:ln w="6350">
                  <a:solidFill>
                    <a:schemeClr val="tx1"/>
                  </a:solidFill>
                </a:ln>
                <a:solidFill>
                  <a:schemeClr val="bg1"/>
                </a:solidFill>
                <a:effectLst>
                  <a:outerShdw blurRad="50800" dist="38100" dir="2700000" algn="tl" rotWithShape="0">
                    <a:prstClr val="black">
                      <a:alpha val="40000"/>
                    </a:prstClr>
                  </a:outerShdw>
                </a:effectLst>
                <a:latin typeface="Trebuchet MS" pitchFamily="34" charset="0"/>
                <a:ea typeface="+mn-ea"/>
                <a:cs typeface="Arial" charset="0"/>
              </a:defRPr>
            </a:lvl1pPr>
          </a:lstStyle>
          <a:p>
            <a:r>
              <a:rPr lang="fr-FR" smtClean="0"/>
              <a:t>Modifiez le style du titre</a:t>
            </a:r>
            <a:endParaRPr lang="fr-FR" dirty="0"/>
          </a:p>
        </p:txBody>
      </p:sp>
    </p:spTree>
    <p:extLst>
      <p:ext uri="{BB962C8B-B14F-4D97-AF65-F5344CB8AC3E}">
        <p14:creationId xmlns:p14="http://schemas.microsoft.com/office/powerpoint/2010/main" val="11288874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Titre 1"/>
          <p:cNvSpPr>
            <a:spLocks noGrp="1"/>
          </p:cNvSpPr>
          <p:nvPr>
            <p:ph type="title"/>
          </p:nvPr>
        </p:nvSpPr>
        <p:spPr>
          <a:xfrm>
            <a:off x="2103111" y="49190"/>
            <a:ext cx="7977515" cy="621343"/>
          </a:xfrm>
          <a:prstGeom prst="rect">
            <a:avLst/>
          </a:prstGeom>
        </p:spPr>
        <p:txBody>
          <a:bodyPr/>
          <a:lstStyle>
            <a:lvl1pPr>
              <a:defRPr lang="fr-FR" sz="2646" b="1" kern="1200" spc="331" smtClean="0">
                <a:ln w="6350">
                  <a:solidFill>
                    <a:schemeClr val="tx1"/>
                  </a:solidFill>
                </a:ln>
                <a:solidFill>
                  <a:schemeClr val="bg1"/>
                </a:solidFill>
                <a:effectLst>
                  <a:outerShdw blurRad="50800" dist="38100" dir="2700000" algn="tl" rotWithShape="0">
                    <a:prstClr val="black">
                      <a:alpha val="40000"/>
                    </a:prstClr>
                  </a:outerShdw>
                </a:effectLst>
                <a:latin typeface="Trebuchet MS" pitchFamily="34" charset="0"/>
                <a:ea typeface="+mn-ea"/>
                <a:cs typeface="Arial" charset="0"/>
              </a:defRPr>
            </a:lvl1pPr>
          </a:lstStyle>
          <a:p>
            <a:r>
              <a:rPr lang="fr-FR" smtClean="0"/>
              <a:t>Modifiez le style du titre</a:t>
            </a:r>
            <a:endParaRPr lang="fr-FR" dirty="0"/>
          </a:p>
        </p:txBody>
      </p:sp>
    </p:spTree>
    <p:extLst>
      <p:ext uri="{BB962C8B-B14F-4D97-AF65-F5344CB8AC3E}">
        <p14:creationId xmlns:p14="http://schemas.microsoft.com/office/powerpoint/2010/main" val="25685808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392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04032" y="1007957"/>
            <a:ext cx="3316456" cy="573975"/>
          </a:xfrm>
          <a:prstGeom prst="rect">
            <a:avLst/>
          </a:prstGeom>
        </p:spPr>
        <p:txBody>
          <a:bodyPr anchor="b"/>
          <a:lstStyle>
            <a:lvl1pPr algn="l">
              <a:defRPr sz="2205" b="1"/>
            </a:lvl1pPr>
          </a:lstStyle>
          <a:p>
            <a:r>
              <a:rPr lang="fr-FR" smtClean="0"/>
              <a:t>Modifiez le style du titre</a:t>
            </a:r>
            <a:endParaRPr lang="fr-FR"/>
          </a:p>
        </p:txBody>
      </p:sp>
      <p:sp>
        <p:nvSpPr>
          <p:cNvPr id="3" name="Espace réservé du contenu 2"/>
          <p:cNvSpPr>
            <a:spLocks noGrp="1"/>
          </p:cNvSpPr>
          <p:nvPr>
            <p:ph idx="1"/>
          </p:nvPr>
        </p:nvSpPr>
        <p:spPr>
          <a:xfrm>
            <a:off x="3941245" y="1007957"/>
            <a:ext cx="5635349" cy="5745004"/>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fr-FR" smtClean="0"/>
              <a:t>Modifier les styles du texte du masque</a:t>
            </a:r>
          </a:p>
        </p:txBody>
      </p:sp>
    </p:spTree>
    <p:extLst>
      <p:ext uri="{BB962C8B-B14F-4D97-AF65-F5344CB8AC3E}">
        <p14:creationId xmlns:p14="http://schemas.microsoft.com/office/powerpoint/2010/main" val="2604502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975873" y="5291772"/>
            <a:ext cx="6048375" cy="624724"/>
          </a:xfrm>
          <a:prstGeom prst="rect">
            <a:avLst/>
          </a:prstGeom>
        </p:spPr>
        <p:txBody>
          <a:bodyPr anchor="b"/>
          <a:lstStyle>
            <a:lvl1pPr algn="l">
              <a:defRPr sz="2205" b="1"/>
            </a:lvl1pPr>
          </a:lstStyle>
          <a:p>
            <a:r>
              <a:rPr lang="fr-FR" smtClean="0"/>
              <a:t>Modifiez le style du titre</a:t>
            </a:r>
            <a:endParaRPr lang="fr-FR"/>
          </a:p>
        </p:txBody>
      </p:sp>
      <p:sp>
        <p:nvSpPr>
          <p:cNvPr id="3" name="Espace réservé pour une image  2"/>
          <p:cNvSpPr>
            <a:spLocks noGrp="1"/>
          </p:cNvSpPr>
          <p:nvPr>
            <p:ph type="pic" idx="1"/>
          </p:nvPr>
        </p:nvSpPr>
        <p:spPr>
          <a:xfrm>
            <a:off x="1975873" y="994148"/>
            <a:ext cx="6048375" cy="4217127"/>
          </a:xfrm>
        </p:spPr>
        <p:txBody>
          <a:bodyPr rtlCol="0">
            <a:normAutofit/>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fr-FR" smtClean="0"/>
              <a:t>Modifier les styles du texte du masque</a:t>
            </a:r>
          </a:p>
        </p:txBody>
      </p:sp>
    </p:spTree>
    <p:extLst>
      <p:ext uri="{BB962C8B-B14F-4D97-AF65-F5344CB8AC3E}">
        <p14:creationId xmlns:p14="http://schemas.microsoft.com/office/powerpoint/2010/main" val="31122723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Espace réservé du texte 2"/>
          <p:cNvSpPr>
            <a:spLocks noGrp="1"/>
          </p:cNvSpPr>
          <p:nvPr>
            <p:ph type="body" idx="1"/>
          </p:nvPr>
        </p:nvSpPr>
        <p:spPr bwMode="auto">
          <a:xfrm>
            <a:off x="504031" y="1319197"/>
            <a:ext cx="9072563" cy="587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p>
        </p:txBody>
      </p:sp>
      <p:sp>
        <p:nvSpPr>
          <p:cNvPr id="14" name="Espace réservé du numéro de diapositive 13"/>
          <p:cNvSpPr txBox="1">
            <a:spLocks/>
          </p:cNvSpPr>
          <p:nvPr/>
        </p:nvSpPr>
        <p:spPr>
          <a:xfrm>
            <a:off x="7589516" y="7358434"/>
            <a:ext cx="2352146" cy="402483"/>
          </a:xfrm>
          <a:prstGeom prst="rect">
            <a:avLst/>
          </a:prstGeom>
        </p:spPr>
        <p:txBody>
          <a:bodyPr/>
          <a:lstStyle>
            <a:defPPr>
              <a:defRPr lang="fr-F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a:defRPr/>
            </a:pPr>
            <a:fld id="{65828AAF-3845-4604-9834-D66BED74636F}" type="slidenum">
              <a:rPr lang="fr-FR" sz="992" smtClean="0">
                <a:solidFill>
                  <a:schemeClr val="bg1"/>
                </a:solidFill>
              </a:rPr>
              <a:pPr algn="r">
                <a:defRPr/>
              </a:pPr>
              <a:t>‹N°›</a:t>
            </a:fld>
            <a:endParaRPr lang="fr-FR" sz="992" dirty="0">
              <a:solidFill>
                <a:schemeClr val="bg1"/>
              </a:solidFill>
            </a:endParaRPr>
          </a:p>
        </p:txBody>
      </p:sp>
    </p:spTree>
    <p:extLst>
      <p:ext uri="{BB962C8B-B14F-4D97-AF65-F5344CB8AC3E}">
        <p14:creationId xmlns:p14="http://schemas.microsoft.com/office/powerpoint/2010/main" val="142065850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4850" kern="1200">
          <a:solidFill>
            <a:schemeClr val="tx1"/>
          </a:solidFill>
          <a:latin typeface="+mj-lt"/>
          <a:ea typeface="+mj-ea"/>
          <a:cs typeface="+mj-cs"/>
        </a:defRPr>
      </a:lvl1pPr>
      <a:lvl2pPr algn="ctr" rtl="0" eaLnBrk="1" fontAlgn="base" hangingPunct="1">
        <a:spcBef>
          <a:spcPct val="0"/>
        </a:spcBef>
        <a:spcAft>
          <a:spcPct val="0"/>
        </a:spcAft>
        <a:defRPr sz="4850">
          <a:solidFill>
            <a:schemeClr val="tx1"/>
          </a:solidFill>
          <a:latin typeface="Calibri" pitchFamily="34" charset="0"/>
        </a:defRPr>
      </a:lvl2pPr>
      <a:lvl3pPr algn="ctr" rtl="0" eaLnBrk="1" fontAlgn="base" hangingPunct="1">
        <a:spcBef>
          <a:spcPct val="0"/>
        </a:spcBef>
        <a:spcAft>
          <a:spcPct val="0"/>
        </a:spcAft>
        <a:defRPr sz="4850">
          <a:solidFill>
            <a:schemeClr val="tx1"/>
          </a:solidFill>
          <a:latin typeface="Calibri" pitchFamily="34" charset="0"/>
        </a:defRPr>
      </a:lvl3pPr>
      <a:lvl4pPr algn="ctr" rtl="0" eaLnBrk="1" fontAlgn="base" hangingPunct="1">
        <a:spcBef>
          <a:spcPct val="0"/>
        </a:spcBef>
        <a:spcAft>
          <a:spcPct val="0"/>
        </a:spcAft>
        <a:defRPr sz="4850">
          <a:solidFill>
            <a:schemeClr val="tx1"/>
          </a:solidFill>
          <a:latin typeface="Calibri" pitchFamily="34" charset="0"/>
        </a:defRPr>
      </a:lvl4pPr>
      <a:lvl5pPr algn="ctr" rtl="0" eaLnBrk="1" fontAlgn="base" hangingPunct="1">
        <a:spcBef>
          <a:spcPct val="0"/>
        </a:spcBef>
        <a:spcAft>
          <a:spcPct val="0"/>
        </a:spcAft>
        <a:defRPr sz="4850">
          <a:solidFill>
            <a:schemeClr val="tx1"/>
          </a:solidFill>
          <a:latin typeface="Calibri" pitchFamily="34" charset="0"/>
        </a:defRPr>
      </a:lvl5pPr>
      <a:lvl6pPr marL="503972" algn="ctr" rtl="0" eaLnBrk="1" fontAlgn="base" hangingPunct="1">
        <a:spcBef>
          <a:spcPct val="0"/>
        </a:spcBef>
        <a:spcAft>
          <a:spcPct val="0"/>
        </a:spcAft>
        <a:defRPr sz="4850">
          <a:solidFill>
            <a:schemeClr val="tx1"/>
          </a:solidFill>
          <a:latin typeface="Calibri" pitchFamily="34" charset="0"/>
        </a:defRPr>
      </a:lvl6pPr>
      <a:lvl7pPr marL="1007943" algn="ctr" rtl="0" eaLnBrk="1" fontAlgn="base" hangingPunct="1">
        <a:spcBef>
          <a:spcPct val="0"/>
        </a:spcBef>
        <a:spcAft>
          <a:spcPct val="0"/>
        </a:spcAft>
        <a:defRPr sz="4850">
          <a:solidFill>
            <a:schemeClr val="tx1"/>
          </a:solidFill>
          <a:latin typeface="Calibri" pitchFamily="34" charset="0"/>
        </a:defRPr>
      </a:lvl7pPr>
      <a:lvl8pPr marL="1511915" algn="ctr" rtl="0" eaLnBrk="1" fontAlgn="base" hangingPunct="1">
        <a:spcBef>
          <a:spcPct val="0"/>
        </a:spcBef>
        <a:spcAft>
          <a:spcPct val="0"/>
        </a:spcAft>
        <a:defRPr sz="4850">
          <a:solidFill>
            <a:schemeClr val="tx1"/>
          </a:solidFill>
          <a:latin typeface="Calibri" pitchFamily="34" charset="0"/>
        </a:defRPr>
      </a:lvl8pPr>
      <a:lvl9pPr marL="2015886" algn="ctr" rtl="0" eaLnBrk="1" fontAlgn="base" hangingPunct="1">
        <a:spcBef>
          <a:spcPct val="0"/>
        </a:spcBef>
        <a:spcAft>
          <a:spcPct val="0"/>
        </a:spcAft>
        <a:defRPr sz="4850">
          <a:solidFill>
            <a:schemeClr val="tx1"/>
          </a:solidFill>
          <a:latin typeface="Calibri" pitchFamily="34" charset="0"/>
        </a:defRPr>
      </a:lvl9pPr>
    </p:titleStyle>
    <p:body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p:bodyStyle>
    <p:otherStyle>
      <a:defPPr>
        <a:defRPr lang="fr-FR"/>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0" name="Picture 2" descr="C:\Documents and Settings\OuestD\Mes documents\Mes images\Logiciels\Images QV\qlikview_logo-204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762" y="4306713"/>
            <a:ext cx="1943101"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1239310" y="2555701"/>
            <a:ext cx="7416824" cy="1477328"/>
          </a:xfrm>
          <a:prstGeom prst="rect">
            <a:avLst/>
          </a:prstGeom>
          <a:noFill/>
        </p:spPr>
        <p:txBody>
          <a:bodyPr wrap="square" rtlCol="0">
            <a:spAutoFit/>
          </a:bodyPr>
          <a:lstStyle/>
          <a:p>
            <a:pPr algn="ctr"/>
            <a:r>
              <a:rPr lang="fr-FR" sz="4000" dirty="0">
                <a:solidFill>
                  <a:schemeClr val="tx1"/>
                </a:solidFill>
                <a:latin typeface="+mn-lt"/>
                <a:cs typeface="Arial" panose="020B0604020202020204" pitchFamily="34" charset="0"/>
              </a:rPr>
              <a:t>Formation </a:t>
            </a:r>
            <a:r>
              <a:rPr lang="fr-FR" sz="4000" dirty="0" smtClean="0">
                <a:solidFill>
                  <a:schemeClr val="tx1"/>
                </a:solidFill>
                <a:latin typeface="+mn-lt"/>
                <a:cs typeface="Arial" panose="020B0604020202020204" pitchFamily="34" charset="0"/>
              </a:rPr>
              <a:t>Qlikview</a:t>
            </a:r>
          </a:p>
          <a:p>
            <a:pPr algn="ctr"/>
            <a:endParaRPr lang="fr-FR" sz="4000" dirty="0" smtClean="0">
              <a:solidFill>
                <a:schemeClr val="tx1"/>
              </a:solidFill>
              <a:latin typeface="+mn-lt"/>
              <a:cs typeface="Arial" panose="020B0604020202020204" pitchFamily="34" charset="0"/>
            </a:endParaRPr>
          </a:p>
          <a:p>
            <a:pPr algn="ctr"/>
            <a:r>
              <a:rPr lang="fr-FR" sz="4000" dirty="0" smtClean="0">
                <a:solidFill>
                  <a:schemeClr val="bg1">
                    <a:lumMod val="65000"/>
                  </a:schemeClr>
                </a:solidFill>
                <a:latin typeface="+mn-lt"/>
                <a:cs typeface="Arial" panose="020B0604020202020204" pitchFamily="34" charset="0"/>
              </a:rPr>
              <a:t>DESIGNER</a:t>
            </a:r>
            <a:endParaRPr lang="fr-FR" sz="4000" dirty="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4283141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latin typeface="+mn-lt"/>
              </a:rPr>
              <a:t>Qlikview</a:t>
            </a:r>
          </a:p>
        </p:txBody>
      </p:sp>
      <p:sp>
        <p:nvSpPr>
          <p:cNvPr id="3" name="Espace réservé du contenu 2"/>
          <p:cNvSpPr>
            <a:spLocks noGrp="1"/>
          </p:cNvSpPr>
          <p:nvPr>
            <p:ph idx="1"/>
          </p:nvPr>
        </p:nvSpPr>
        <p:spPr>
          <a:xfrm>
            <a:off x="504031" y="1979637"/>
            <a:ext cx="9072563" cy="5213346"/>
          </a:xfrm>
        </p:spPr>
        <p:txBody>
          <a:bodyPr>
            <a:normAutofit lnSpcReduction="10000"/>
          </a:bodyPr>
          <a:lstStyle/>
          <a:p>
            <a:pPr>
              <a:buFont typeface="Wingdings" panose="05000000000000000000" pitchFamily="2" charset="2"/>
              <a:buChar char="§"/>
            </a:pPr>
            <a:r>
              <a:rPr lang="fr-FR" dirty="0" smtClean="0"/>
              <a:t>Résumé</a:t>
            </a:r>
          </a:p>
          <a:p>
            <a:pPr lvl="1">
              <a:buFont typeface="Wingdings" panose="05000000000000000000" pitchFamily="2" charset="2"/>
              <a:buChar char="§"/>
            </a:pPr>
            <a:r>
              <a:rPr lang="fr-FR" dirty="0" smtClean="0"/>
              <a:t>Table de faits</a:t>
            </a:r>
          </a:p>
          <a:p>
            <a:pPr lvl="2">
              <a:buFont typeface="Courier New" panose="02070309020205020404" pitchFamily="49" charset="0"/>
              <a:buChar char="o"/>
            </a:pPr>
            <a:r>
              <a:rPr lang="fr-FR" dirty="0" smtClean="0"/>
              <a:t>Table contenant des indicateurs ou mesures d’activité</a:t>
            </a:r>
          </a:p>
          <a:p>
            <a:pPr lvl="2">
              <a:buFont typeface="Courier New" panose="02070309020205020404" pitchFamily="49" charset="0"/>
              <a:buChar char="o"/>
            </a:pPr>
            <a:r>
              <a:rPr lang="fr-FR" dirty="0" smtClean="0"/>
              <a:t>Mise à jour fréquente</a:t>
            </a:r>
          </a:p>
          <a:p>
            <a:pPr lvl="2">
              <a:buFont typeface="Courier New" panose="02070309020205020404" pitchFamily="49" charset="0"/>
              <a:buChar char="o"/>
            </a:pPr>
            <a:r>
              <a:rPr lang="fr-FR" dirty="0" smtClean="0"/>
              <a:t>Exemples : COMMANDE, FACTURE</a:t>
            </a:r>
          </a:p>
          <a:p>
            <a:endParaRPr lang="fr-FR" dirty="0" smtClean="0"/>
          </a:p>
          <a:p>
            <a:pPr lvl="1">
              <a:buFont typeface="Wingdings" panose="05000000000000000000" pitchFamily="2" charset="2"/>
              <a:buChar char="§"/>
            </a:pPr>
            <a:r>
              <a:rPr lang="fr-FR" dirty="0" smtClean="0"/>
              <a:t>Table de dimensions</a:t>
            </a:r>
          </a:p>
          <a:p>
            <a:pPr lvl="2">
              <a:buFont typeface="Courier New" panose="02070309020205020404" pitchFamily="49" charset="0"/>
              <a:buChar char="o"/>
            </a:pPr>
            <a:r>
              <a:rPr lang="fr-FR" dirty="0" smtClean="0"/>
              <a:t>Table contenant des entités servant d’axes d’analyse</a:t>
            </a:r>
          </a:p>
          <a:p>
            <a:pPr lvl="2">
              <a:buFont typeface="Courier New" panose="02070309020205020404" pitchFamily="49" charset="0"/>
              <a:buChar char="o"/>
            </a:pPr>
            <a:r>
              <a:rPr lang="fr-FR" dirty="0" smtClean="0"/>
              <a:t>Mise à jour peu fréquente</a:t>
            </a:r>
          </a:p>
          <a:p>
            <a:pPr lvl="2">
              <a:buFont typeface="Courier New" panose="02070309020205020404" pitchFamily="49" charset="0"/>
              <a:buChar char="o"/>
            </a:pPr>
            <a:r>
              <a:rPr lang="fr-FR" dirty="0" smtClean="0"/>
              <a:t>Exemples : CLIENT, PAYS, ARTICLE, TEMPS</a:t>
            </a:r>
          </a:p>
          <a:p>
            <a:endParaRPr lang="fr-FR" dirty="0"/>
          </a:p>
        </p:txBody>
      </p:sp>
      <p:sp>
        <p:nvSpPr>
          <p:cNvPr id="6"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350590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504031" y="2051645"/>
            <a:ext cx="9072563" cy="5141338"/>
          </a:xfrm>
        </p:spPr>
        <p:txBody>
          <a:bodyPr>
            <a:normAutofit/>
          </a:bodyPr>
          <a:lstStyle/>
          <a:p>
            <a:pPr>
              <a:buFont typeface="Wingdings" panose="05000000000000000000" pitchFamily="2" charset="2"/>
              <a:buChar char="§"/>
            </a:pPr>
            <a:r>
              <a:rPr lang="fr-FR" sz="2800" dirty="0" smtClean="0"/>
              <a:t>Performances</a:t>
            </a:r>
          </a:p>
          <a:p>
            <a:pPr lvl="1">
              <a:buFont typeface="Wingdings" panose="05000000000000000000" pitchFamily="2" charset="2"/>
              <a:buChar char="§"/>
            </a:pPr>
            <a:r>
              <a:rPr lang="fr-FR" sz="2359" dirty="0" smtClean="0"/>
              <a:t>Les </a:t>
            </a:r>
            <a:r>
              <a:rPr lang="fr-FR" sz="2359" dirty="0"/>
              <a:t>tables de </a:t>
            </a:r>
            <a:r>
              <a:rPr lang="fr-FR" sz="2359" b="1" dirty="0" smtClean="0"/>
              <a:t>faits </a:t>
            </a:r>
            <a:r>
              <a:rPr lang="fr-FR" sz="2359" dirty="0"/>
              <a:t>sont de manière générale très </a:t>
            </a:r>
            <a:r>
              <a:rPr lang="fr-FR" sz="2359" b="1" dirty="0"/>
              <a:t>volumineuses</a:t>
            </a:r>
            <a:r>
              <a:rPr lang="fr-FR" sz="2359" dirty="0"/>
              <a:t> (grand nombre de </a:t>
            </a:r>
            <a:r>
              <a:rPr lang="fr-FR" sz="2359" dirty="0" smtClean="0"/>
              <a:t>lignes)</a:t>
            </a:r>
            <a:endParaRPr lang="fr-FR" sz="1800" dirty="0" smtClean="0"/>
          </a:p>
          <a:p>
            <a:pPr marL="566968" lvl="1" indent="0">
              <a:buNone/>
            </a:pPr>
            <a:r>
              <a:rPr lang="fr-FR" sz="2000" dirty="0" smtClean="0"/>
              <a:t>En </a:t>
            </a:r>
            <a:r>
              <a:rPr lang="fr-FR" sz="2000" dirty="0"/>
              <a:t>effet, la taille d’une table de fait augmente rapidement, avec la précision d’information voulue</a:t>
            </a:r>
          </a:p>
          <a:p>
            <a:pPr lvl="3"/>
            <a:r>
              <a:rPr lang="fr-FR" sz="1800" dirty="0"/>
              <a:t>1 année de données</a:t>
            </a:r>
          </a:p>
          <a:p>
            <a:pPr lvl="3"/>
            <a:r>
              <a:rPr lang="fr-FR" sz="1800" dirty="0"/>
              <a:t>100 magasins, 25 catégories de produit, 50 types de </a:t>
            </a:r>
            <a:r>
              <a:rPr lang="fr-FR" sz="1800" dirty="0" smtClean="0"/>
              <a:t>clients</a:t>
            </a:r>
            <a:endParaRPr lang="fr-FR"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89" y="4787949"/>
            <a:ext cx="8604845" cy="199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4"/>
          <p:cNvSpPr txBox="1">
            <a:spLocks noChangeArrowheads="1"/>
          </p:cNvSpPr>
          <p:nvPr/>
        </p:nvSpPr>
        <p:spPr bwMode="auto">
          <a:xfrm>
            <a:off x="645839" y="15112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11908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493439" y="2051645"/>
            <a:ext cx="9015175" cy="4628996"/>
          </a:xfrm>
        </p:spPr>
        <p:txBody>
          <a:bodyPr>
            <a:normAutofit/>
          </a:bodyPr>
          <a:lstStyle/>
          <a:p>
            <a:pPr>
              <a:buFont typeface="Wingdings" panose="05000000000000000000" pitchFamily="2" charset="2"/>
              <a:buChar char="§"/>
            </a:pPr>
            <a:r>
              <a:rPr lang="fr-FR" sz="2800" dirty="0"/>
              <a:t>Performances</a:t>
            </a:r>
          </a:p>
          <a:p>
            <a:pPr lvl="1">
              <a:buFont typeface="Wingdings" panose="05000000000000000000" pitchFamily="2" charset="2"/>
              <a:buChar char="§"/>
            </a:pPr>
            <a:r>
              <a:rPr lang="fr-FR" sz="2359" dirty="0" smtClean="0"/>
              <a:t>Les </a:t>
            </a:r>
            <a:r>
              <a:rPr lang="fr-FR" sz="2359" dirty="0"/>
              <a:t>tables de </a:t>
            </a:r>
            <a:r>
              <a:rPr lang="fr-FR" sz="2359" b="1" dirty="0" smtClean="0"/>
              <a:t>dimensions </a:t>
            </a:r>
            <a:r>
              <a:rPr lang="fr-FR" sz="2359" dirty="0"/>
              <a:t>ont tendance à avoir relativement </a:t>
            </a:r>
            <a:r>
              <a:rPr lang="fr-FR" sz="2359" b="1" dirty="0"/>
              <a:t>peu de </a:t>
            </a:r>
            <a:r>
              <a:rPr lang="fr-FR" sz="2359" b="1" dirty="0" smtClean="0"/>
              <a:t>lignes</a:t>
            </a:r>
            <a:endParaRPr lang="fr-FR" sz="2359" dirty="0"/>
          </a:p>
          <a:p>
            <a:pPr lvl="1">
              <a:buFont typeface="Wingdings" panose="05000000000000000000" pitchFamily="2" charset="2"/>
              <a:buChar char="§"/>
            </a:pPr>
            <a:endParaRPr lang="fr-FR" sz="2359" dirty="0"/>
          </a:p>
          <a:p>
            <a:pPr lvl="1">
              <a:buFont typeface="Wingdings" panose="05000000000000000000" pitchFamily="2" charset="2"/>
              <a:buChar char="§"/>
            </a:pPr>
            <a:r>
              <a:rPr lang="fr-FR" sz="2359" dirty="0"/>
              <a:t>Les jointures de table dans un modèle en étoile impliquent </a:t>
            </a:r>
            <a:r>
              <a:rPr lang="fr-FR" sz="2359" b="1" dirty="0"/>
              <a:t>une grosse table et une ou plusieurs petites tables</a:t>
            </a:r>
            <a:r>
              <a:rPr lang="fr-FR" sz="2359" dirty="0"/>
              <a:t>, ce qui doit potentiellement répondre assez </a:t>
            </a:r>
            <a:r>
              <a:rPr lang="fr-FR" sz="2359" dirty="0" smtClean="0"/>
              <a:t>rapidement</a:t>
            </a:r>
            <a:endParaRPr lang="fr-FR" sz="2359" dirty="0"/>
          </a:p>
          <a:p>
            <a:endParaRPr lang="fr-FR" sz="3200" dirty="0"/>
          </a:p>
        </p:txBody>
      </p:sp>
      <p:sp>
        <p:nvSpPr>
          <p:cNvPr id="5" name="Text Box 4"/>
          <p:cNvSpPr txBox="1">
            <a:spLocks noChangeArrowheads="1"/>
          </p:cNvSpPr>
          <p:nvPr/>
        </p:nvSpPr>
        <p:spPr bwMode="auto">
          <a:xfrm>
            <a:off x="645839" y="15112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81552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Qlikview</a:t>
            </a:r>
          </a:p>
        </p:txBody>
      </p:sp>
      <p:grpSp>
        <p:nvGrpSpPr>
          <p:cNvPr id="56" name="Group 67"/>
          <p:cNvGrpSpPr/>
          <p:nvPr/>
        </p:nvGrpSpPr>
        <p:grpSpPr>
          <a:xfrm>
            <a:off x="6384188" y="3312467"/>
            <a:ext cx="1911840" cy="1767094"/>
            <a:chOff x="5577335" y="2296039"/>
            <a:chExt cx="1911840" cy="1767094"/>
          </a:xfrm>
        </p:grpSpPr>
        <p:cxnSp>
          <p:nvCxnSpPr>
            <p:cNvPr id="57" name="Straight Connector 9"/>
            <p:cNvCxnSpPr>
              <a:cxnSpLocks noChangeShapeType="1"/>
            </p:cNvCxnSpPr>
            <p:nvPr/>
          </p:nvCxnSpPr>
          <p:spPr bwMode="auto">
            <a:xfrm rot="5400000">
              <a:off x="5575075" y="2298301"/>
              <a:ext cx="577472" cy="572949"/>
            </a:xfrm>
            <a:prstGeom prst="line">
              <a:avLst/>
            </a:prstGeom>
            <a:noFill/>
            <a:ln w="44450">
              <a:solidFill>
                <a:schemeClr val="tx2">
                  <a:lumMod val="40000"/>
                  <a:lumOff val="60000"/>
                </a:schemeClr>
              </a:solidFill>
              <a:round/>
              <a:headEnd type="stealth" w="lg" len="lg"/>
              <a:tailEnd type="stealth" w="lg" len="lg"/>
            </a:ln>
            <a:effectLst/>
          </p:spPr>
        </p:cxnSp>
        <p:cxnSp>
          <p:nvCxnSpPr>
            <p:cNvPr id="58" name="Straight Connector 9"/>
            <p:cNvCxnSpPr>
              <a:cxnSpLocks noChangeShapeType="1"/>
            </p:cNvCxnSpPr>
            <p:nvPr/>
          </p:nvCxnSpPr>
          <p:spPr bwMode="auto">
            <a:xfrm rot="10800000">
              <a:off x="6911704" y="2296039"/>
              <a:ext cx="577471" cy="572949"/>
            </a:xfrm>
            <a:prstGeom prst="line">
              <a:avLst/>
            </a:prstGeom>
            <a:noFill/>
            <a:ln w="44450">
              <a:solidFill>
                <a:schemeClr val="tx2">
                  <a:lumMod val="40000"/>
                  <a:lumOff val="60000"/>
                </a:schemeClr>
              </a:solidFill>
              <a:round/>
              <a:headEnd type="stealth" w="lg" len="lg"/>
              <a:tailEnd type="stealth" w="lg" len="lg"/>
            </a:ln>
            <a:effectLst/>
          </p:spPr>
        </p:cxnSp>
        <p:sp>
          <p:nvSpPr>
            <p:cNvPr id="59" name="Oval 53"/>
            <p:cNvSpPr>
              <a:spLocks noChangeArrowheads="1"/>
            </p:cNvSpPr>
            <p:nvPr/>
          </p:nvSpPr>
          <p:spPr bwMode="auto">
            <a:xfrm>
              <a:off x="6489531" y="2296039"/>
              <a:ext cx="126652" cy="126652"/>
            </a:xfrm>
            <a:prstGeom prst="ellipse">
              <a:avLst/>
            </a:prstGeom>
            <a:solidFill>
              <a:schemeClr val="tx2">
                <a:lumMod val="40000"/>
                <a:lumOff val="60000"/>
              </a:schemeClr>
            </a:solidFill>
            <a:ln w="44450">
              <a:noFill/>
              <a:round/>
              <a:headEnd type="oval" w="med" len="med"/>
              <a:tailEnd type="stealth" w="lg" len="lg"/>
            </a:ln>
            <a:effectLst/>
          </p:spPr>
          <p:txBody>
            <a:bodyPr lIns="0" tIns="0" rIns="0" bIns="0" anchor="ctr">
              <a:prstTxWarp prst="textNoShape">
                <a:avLst/>
              </a:prstTxWarp>
            </a:bodyPr>
            <a:lstStyle/>
            <a:p>
              <a:pPr algn="ctr" eaLnBrk="0" hangingPunct="0">
                <a:spcBef>
                  <a:spcPct val="20000"/>
                </a:spcBef>
                <a:buClr>
                  <a:schemeClr val="accent1"/>
                </a:buClr>
                <a:buSzPct val="90000"/>
                <a:buFont typeface="Wingdings" pitchFamily="2" charset="2"/>
                <a:buNone/>
                <a:defRPr/>
              </a:pPr>
              <a:endParaRPr lang="en-US" sz="2000" dirty="0">
                <a:solidFill>
                  <a:schemeClr val="accent2"/>
                </a:solidFill>
                <a:latin typeface="+mn-lt"/>
                <a:ea typeface="+mn-ea"/>
                <a:cs typeface="+mn-cs"/>
              </a:endParaRPr>
            </a:p>
          </p:txBody>
        </p:sp>
        <p:cxnSp>
          <p:nvCxnSpPr>
            <p:cNvPr id="60" name="Straight Connector 9"/>
            <p:cNvCxnSpPr>
              <a:cxnSpLocks noChangeShapeType="1"/>
            </p:cNvCxnSpPr>
            <p:nvPr/>
          </p:nvCxnSpPr>
          <p:spPr bwMode="auto">
            <a:xfrm rot="5400000">
              <a:off x="6909443" y="3487923"/>
              <a:ext cx="577471" cy="572949"/>
            </a:xfrm>
            <a:prstGeom prst="line">
              <a:avLst/>
            </a:prstGeom>
            <a:noFill/>
            <a:ln w="44450">
              <a:solidFill>
                <a:schemeClr val="tx2">
                  <a:lumMod val="40000"/>
                  <a:lumOff val="60000"/>
                </a:schemeClr>
              </a:solidFill>
              <a:round/>
              <a:headEnd type="stealth" w="lg" len="lg"/>
              <a:tailEnd type="stealth" w="lg" len="lg"/>
            </a:ln>
            <a:effectLst/>
          </p:spPr>
        </p:cxnSp>
        <p:cxnSp>
          <p:nvCxnSpPr>
            <p:cNvPr id="61" name="Straight Connector 9"/>
            <p:cNvCxnSpPr>
              <a:cxnSpLocks noChangeShapeType="1"/>
            </p:cNvCxnSpPr>
            <p:nvPr/>
          </p:nvCxnSpPr>
          <p:spPr bwMode="auto">
            <a:xfrm rot="16200000" flipH="1">
              <a:off x="5575075" y="3487923"/>
              <a:ext cx="577471" cy="572949"/>
            </a:xfrm>
            <a:prstGeom prst="line">
              <a:avLst/>
            </a:prstGeom>
            <a:noFill/>
            <a:ln w="44450">
              <a:solidFill>
                <a:schemeClr val="tx2">
                  <a:lumMod val="40000"/>
                  <a:lumOff val="60000"/>
                </a:schemeClr>
              </a:solidFill>
              <a:round/>
              <a:headEnd type="stealth" w="lg" len="lg"/>
              <a:tailEnd type="stealth" w="lg" len="lg"/>
            </a:ln>
            <a:effectLst/>
          </p:spPr>
        </p:cxnSp>
        <p:sp>
          <p:nvSpPr>
            <p:cNvPr id="62" name="Oval 57"/>
            <p:cNvSpPr>
              <a:spLocks noChangeArrowheads="1"/>
            </p:cNvSpPr>
            <p:nvPr/>
          </p:nvSpPr>
          <p:spPr bwMode="auto">
            <a:xfrm>
              <a:off x="6489531" y="3936481"/>
              <a:ext cx="126652" cy="126652"/>
            </a:xfrm>
            <a:prstGeom prst="ellipse">
              <a:avLst/>
            </a:prstGeom>
            <a:solidFill>
              <a:schemeClr val="tx2">
                <a:lumMod val="40000"/>
                <a:lumOff val="60000"/>
              </a:schemeClr>
            </a:solidFill>
            <a:ln w="44450">
              <a:noFill/>
              <a:round/>
              <a:headEnd type="oval" w="med" len="med"/>
              <a:tailEnd type="stealth" w="lg" len="lg"/>
            </a:ln>
            <a:effectLst/>
          </p:spPr>
          <p:txBody>
            <a:bodyPr lIns="0" tIns="0" rIns="0" bIns="0" anchor="ctr">
              <a:prstTxWarp prst="textNoShape">
                <a:avLst/>
              </a:prstTxWarp>
            </a:bodyPr>
            <a:lstStyle/>
            <a:p>
              <a:pPr algn="ctr" eaLnBrk="0" hangingPunct="0">
                <a:spcBef>
                  <a:spcPct val="20000"/>
                </a:spcBef>
                <a:buClr>
                  <a:schemeClr val="accent1"/>
                </a:buClr>
                <a:buSzPct val="90000"/>
                <a:buFont typeface="Wingdings" pitchFamily="2" charset="2"/>
                <a:buNone/>
                <a:defRPr/>
              </a:pPr>
              <a:endParaRPr lang="en-US" sz="2000" dirty="0">
                <a:solidFill>
                  <a:schemeClr val="accent2"/>
                </a:solidFill>
                <a:latin typeface="+mn-lt"/>
                <a:ea typeface="+mn-ea"/>
                <a:cs typeface="+mn-cs"/>
              </a:endParaRPr>
            </a:p>
          </p:txBody>
        </p:sp>
        <p:cxnSp>
          <p:nvCxnSpPr>
            <p:cNvPr id="63" name="Straight Connector 9"/>
            <p:cNvCxnSpPr>
              <a:cxnSpLocks noChangeShapeType="1"/>
            </p:cNvCxnSpPr>
            <p:nvPr/>
          </p:nvCxnSpPr>
          <p:spPr bwMode="auto">
            <a:xfrm rot="5400000">
              <a:off x="5956539" y="3192906"/>
              <a:ext cx="1197164" cy="1508"/>
            </a:xfrm>
            <a:prstGeom prst="line">
              <a:avLst/>
            </a:prstGeom>
            <a:noFill/>
            <a:ln w="44450">
              <a:solidFill>
                <a:schemeClr val="tx2">
                  <a:lumMod val="40000"/>
                  <a:lumOff val="60000"/>
                </a:schemeClr>
              </a:solidFill>
              <a:round/>
              <a:headEnd type="stealth" w="lg" len="lg"/>
              <a:tailEnd type="stealth" w="lg" len="lg"/>
            </a:ln>
            <a:effectLst/>
          </p:spPr>
        </p:cxnSp>
        <p:sp>
          <p:nvSpPr>
            <p:cNvPr id="64" name="Oval 61"/>
            <p:cNvSpPr>
              <a:spLocks noChangeArrowheads="1"/>
            </p:cNvSpPr>
            <p:nvPr/>
          </p:nvSpPr>
          <p:spPr bwMode="auto">
            <a:xfrm>
              <a:off x="7362523" y="3116261"/>
              <a:ext cx="126652" cy="126652"/>
            </a:xfrm>
            <a:prstGeom prst="ellipse">
              <a:avLst/>
            </a:prstGeom>
            <a:solidFill>
              <a:schemeClr val="tx2">
                <a:lumMod val="40000"/>
                <a:lumOff val="60000"/>
              </a:schemeClr>
            </a:solidFill>
            <a:ln w="44450">
              <a:noFill/>
              <a:round/>
              <a:headEnd type="oval" w="med" len="med"/>
              <a:tailEnd type="stealth" w="lg" len="lg"/>
            </a:ln>
            <a:effectLst/>
          </p:spPr>
          <p:txBody>
            <a:bodyPr lIns="0" tIns="0" rIns="0" bIns="0" anchor="ctr">
              <a:prstTxWarp prst="textNoShape">
                <a:avLst/>
              </a:prstTxWarp>
            </a:bodyPr>
            <a:lstStyle/>
            <a:p>
              <a:pPr algn="ctr" eaLnBrk="0" hangingPunct="0">
                <a:spcBef>
                  <a:spcPct val="20000"/>
                </a:spcBef>
                <a:buClr>
                  <a:schemeClr val="accent1"/>
                </a:buClr>
                <a:buSzPct val="90000"/>
                <a:buFont typeface="Wingdings" pitchFamily="2" charset="2"/>
                <a:buNone/>
                <a:defRPr/>
              </a:pPr>
              <a:endParaRPr lang="en-US" sz="2000" dirty="0">
                <a:solidFill>
                  <a:schemeClr val="accent2"/>
                </a:solidFill>
                <a:latin typeface="+mn-lt"/>
                <a:ea typeface="+mn-ea"/>
                <a:cs typeface="+mn-cs"/>
              </a:endParaRPr>
            </a:p>
          </p:txBody>
        </p:sp>
        <p:sp>
          <p:nvSpPr>
            <p:cNvPr id="65" name="Oval 62"/>
            <p:cNvSpPr>
              <a:spLocks noChangeArrowheads="1"/>
            </p:cNvSpPr>
            <p:nvPr/>
          </p:nvSpPr>
          <p:spPr bwMode="auto">
            <a:xfrm>
              <a:off x="5577335" y="3116260"/>
              <a:ext cx="126652" cy="126652"/>
            </a:xfrm>
            <a:prstGeom prst="ellipse">
              <a:avLst/>
            </a:prstGeom>
            <a:solidFill>
              <a:schemeClr val="tx2">
                <a:lumMod val="40000"/>
                <a:lumOff val="60000"/>
              </a:schemeClr>
            </a:solidFill>
            <a:ln w="44450">
              <a:noFill/>
              <a:round/>
              <a:headEnd type="oval" w="med" len="med"/>
              <a:tailEnd type="stealth" w="lg" len="lg"/>
            </a:ln>
            <a:effectLst/>
          </p:spPr>
          <p:txBody>
            <a:bodyPr lIns="0" tIns="0" rIns="0" bIns="0" anchor="ctr">
              <a:prstTxWarp prst="textNoShape">
                <a:avLst/>
              </a:prstTxWarp>
            </a:bodyPr>
            <a:lstStyle/>
            <a:p>
              <a:pPr algn="ctr" eaLnBrk="0" hangingPunct="0">
                <a:spcBef>
                  <a:spcPct val="20000"/>
                </a:spcBef>
                <a:buClr>
                  <a:schemeClr val="accent1"/>
                </a:buClr>
                <a:buSzPct val="90000"/>
                <a:buFont typeface="Wingdings" pitchFamily="2" charset="2"/>
                <a:buNone/>
                <a:defRPr/>
              </a:pPr>
              <a:endParaRPr lang="en-US" sz="2000" dirty="0">
                <a:solidFill>
                  <a:schemeClr val="accent2"/>
                </a:solidFill>
                <a:latin typeface="+mn-lt"/>
                <a:ea typeface="+mn-ea"/>
                <a:cs typeface="+mn-cs"/>
              </a:endParaRPr>
            </a:p>
          </p:txBody>
        </p:sp>
        <p:cxnSp>
          <p:nvCxnSpPr>
            <p:cNvPr id="66" name="Straight Connector 9"/>
            <p:cNvCxnSpPr>
              <a:cxnSpLocks noChangeShapeType="1"/>
            </p:cNvCxnSpPr>
            <p:nvPr/>
          </p:nvCxnSpPr>
          <p:spPr bwMode="auto">
            <a:xfrm>
              <a:off x="5957294" y="3192434"/>
              <a:ext cx="1195654" cy="1508"/>
            </a:xfrm>
            <a:prstGeom prst="line">
              <a:avLst/>
            </a:prstGeom>
            <a:noFill/>
            <a:ln w="44450">
              <a:solidFill>
                <a:schemeClr val="tx2">
                  <a:lumMod val="40000"/>
                  <a:lumOff val="60000"/>
                </a:schemeClr>
              </a:solidFill>
              <a:round/>
              <a:headEnd type="stealth" w="lg" len="lg"/>
              <a:tailEnd type="stealth" w="lg" len="lg"/>
            </a:ln>
            <a:effectLst/>
          </p:spPr>
        </p:cxnSp>
      </p:grpSp>
      <p:grpSp>
        <p:nvGrpSpPr>
          <p:cNvPr id="67" name="Group 74"/>
          <p:cNvGrpSpPr/>
          <p:nvPr/>
        </p:nvGrpSpPr>
        <p:grpSpPr>
          <a:xfrm>
            <a:off x="143769" y="2785676"/>
            <a:ext cx="4785353" cy="3036986"/>
            <a:chOff x="265002" y="1869549"/>
            <a:chExt cx="3756175" cy="2428098"/>
          </a:xfrm>
        </p:grpSpPr>
        <p:sp>
          <p:nvSpPr>
            <p:cNvPr id="68" name="Rectangle 17"/>
            <p:cNvSpPr>
              <a:spLocks noChangeArrowheads="1"/>
            </p:cNvSpPr>
            <p:nvPr/>
          </p:nvSpPr>
          <p:spPr bwMode="auto">
            <a:xfrm>
              <a:off x="265002" y="1898163"/>
              <a:ext cx="458154" cy="147642"/>
            </a:xfrm>
            <a:prstGeom prst="rect">
              <a:avLst/>
            </a:prstGeom>
            <a:noFill/>
            <a:ln w="44450">
              <a:noFill/>
              <a:round/>
              <a:headEnd type="stealth" w="lg" len="lg"/>
              <a:tailEnd type="stealth" w="lg" len="lg"/>
            </a:ln>
            <a:effectLst/>
          </p:spPr>
          <p:txBody>
            <a:bodyPr wrap="none" lIns="0" tIns="0" rIns="0" bIns="0" anchor="ctr">
              <a:prstTxWarp prst="textNoShape">
                <a:avLst/>
              </a:prstTxWarp>
              <a:spAutoFit/>
            </a:bodyPr>
            <a:lstStyle/>
            <a:p>
              <a:pPr eaLnBrk="0" hangingPunct="0">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Région</a:t>
              </a:r>
              <a:endParaRPr lang="en-US" sz="1400" b="1" dirty="0">
                <a:solidFill>
                  <a:schemeClr val="tx1"/>
                </a:solidFill>
                <a:latin typeface="+mn-lt"/>
                <a:ea typeface="ＭＳ Ｐゴシック" charset="-128"/>
                <a:cs typeface="ＭＳ Ｐゴシック" charset="-128"/>
              </a:endParaRPr>
            </a:p>
          </p:txBody>
        </p:sp>
        <p:sp>
          <p:nvSpPr>
            <p:cNvPr id="69" name="Rectangle 18"/>
            <p:cNvSpPr>
              <a:spLocks noChangeArrowheads="1"/>
            </p:cNvSpPr>
            <p:nvPr/>
          </p:nvSpPr>
          <p:spPr bwMode="auto">
            <a:xfrm>
              <a:off x="265002" y="2646013"/>
              <a:ext cx="262571" cy="147642"/>
            </a:xfrm>
            <a:prstGeom prst="rect">
              <a:avLst/>
            </a:prstGeom>
            <a:noFill/>
            <a:ln w="44450">
              <a:noFill/>
              <a:round/>
              <a:headEnd type="stealth" w="lg" len="lg"/>
              <a:tailEnd type="stealth" w="lg" len="lg"/>
            </a:ln>
            <a:effectLst/>
          </p:spPr>
          <p:txBody>
            <a:bodyPr wrap="none" lIns="0" tIns="0" rIns="0" bIns="0" anchor="ctr">
              <a:prstTxWarp prst="textNoShape">
                <a:avLst/>
              </a:prstTxWarp>
              <a:spAutoFit/>
            </a:bodyPr>
            <a:lstStyle/>
            <a:p>
              <a:pPr eaLnBrk="0" hangingPunct="0">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Etat</a:t>
              </a:r>
              <a:endParaRPr lang="en-US" sz="1400" b="1" dirty="0">
                <a:solidFill>
                  <a:schemeClr val="tx1"/>
                </a:solidFill>
                <a:latin typeface="+mn-lt"/>
                <a:ea typeface="ＭＳ Ｐゴシック" charset="-128"/>
                <a:cs typeface="ＭＳ Ｐゴシック" charset="-128"/>
              </a:endParaRPr>
            </a:p>
          </p:txBody>
        </p:sp>
        <p:sp>
          <p:nvSpPr>
            <p:cNvPr id="70" name="Rectangle 19"/>
            <p:cNvSpPr>
              <a:spLocks noChangeArrowheads="1"/>
            </p:cNvSpPr>
            <p:nvPr/>
          </p:nvSpPr>
          <p:spPr bwMode="auto">
            <a:xfrm>
              <a:off x="265002" y="3393863"/>
              <a:ext cx="496304" cy="147642"/>
            </a:xfrm>
            <a:prstGeom prst="rect">
              <a:avLst/>
            </a:prstGeom>
            <a:noFill/>
            <a:ln w="44450">
              <a:noFill/>
              <a:round/>
              <a:headEnd type="stealth" w="lg" len="lg"/>
              <a:tailEnd type="stealth" w="lg" len="lg"/>
            </a:ln>
            <a:effectLst/>
          </p:spPr>
          <p:txBody>
            <a:bodyPr wrap="none" lIns="0" tIns="0" rIns="0" bIns="0" anchor="ctr">
              <a:prstTxWarp prst="textNoShape">
                <a:avLst/>
              </a:prstTxWarp>
              <a:spAutoFit/>
            </a:bodyPr>
            <a:lstStyle/>
            <a:p>
              <a:pPr eaLnBrk="0" hangingPunct="0">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Produit</a:t>
              </a:r>
              <a:endParaRPr lang="en-US" sz="1400" b="1" dirty="0">
                <a:solidFill>
                  <a:schemeClr val="tx1"/>
                </a:solidFill>
                <a:latin typeface="+mn-lt"/>
                <a:ea typeface="ＭＳ Ｐゴシック" charset="-128"/>
                <a:cs typeface="ＭＳ Ｐゴシック" charset="-128"/>
              </a:endParaRPr>
            </a:p>
          </p:txBody>
        </p:sp>
        <p:sp>
          <p:nvSpPr>
            <p:cNvPr id="71" name="Rectangle 20"/>
            <p:cNvSpPr>
              <a:spLocks noChangeArrowheads="1"/>
            </p:cNvSpPr>
            <p:nvPr/>
          </p:nvSpPr>
          <p:spPr bwMode="auto">
            <a:xfrm>
              <a:off x="265002" y="4088940"/>
              <a:ext cx="451309" cy="147642"/>
            </a:xfrm>
            <a:prstGeom prst="rect">
              <a:avLst/>
            </a:prstGeom>
            <a:noFill/>
            <a:ln w="44450">
              <a:noFill/>
              <a:round/>
              <a:headEnd type="stealth" w="lg" len="lg"/>
              <a:tailEnd type="stealth" w="lg" len="lg"/>
            </a:ln>
            <a:effectLst/>
          </p:spPr>
          <p:txBody>
            <a:bodyPr wrap="none" lIns="0" tIns="0" rIns="0" bIns="0" anchor="ctr">
              <a:prstTxWarp prst="textNoShape">
                <a:avLst/>
              </a:prstTxWarp>
              <a:spAutoFit/>
            </a:bodyPr>
            <a:lstStyle/>
            <a:p>
              <a:pPr eaLnBrk="0" hangingPunct="0">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Ventes</a:t>
              </a:r>
              <a:endParaRPr lang="en-US" sz="1200" b="1" dirty="0">
                <a:solidFill>
                  <a:schemeClr val="tx1"/>
                </a:solidFill>
                <a:latin typeface="+mn-lt"/>
                <a:ea typeface="ＭＳ Ｐゴシック" charset="-128"/>
                <a:cs typeface="ＭＳ Ｐゴシック" charset="-128"/>
              </a:endParaRPr>
            </a:p>
          </p:txBody>
        </p:sp>
        <p:grpSp>
          <p:nvGrpSpPr>
            <p:cNvPr id="72" name="Group 73"/>
            <p:cNvGrpSpPr/>
            <p:nvPr/>
          </p:nvGrpSpPr>
          <p:grpSpPr>
            <a:xfrm>
              <a:off x="909162" y="1869549"/>
              <a:ext cx="3112015" cy="2428098"/>
              <a:chOff x="1181059" y="1869549"/>
              <a:chExt cx="3112015" cy="2428098"/>
            </a:xfrm>
          </p:grpSpPr>
          <p:sp>
            <p:nvSpPr>
              <p:cNvPr id="73" name="Process 35"/>
              <p:cNvSpPr>
                <a:spLocks noChangeArrowheads="1"/>
              </p:cNvSpPr>
              <p:nvPr/>
            </p:nvSpPr>
            <p:spPr bwMode="auto">
              <a:xfrm>
                <a:off x="2768729" y="1869549"/>
                <a:ext cx="289490" cy="184552"/>
              </a:xfrm>
              <a:prstGeom prst="flowChartProcess">
                <a:avLst/>
              </a:prstGeom>
              <a:solidFill>
                <a:schemeClr val="tx2">
                  <a:lumMod val="20000"/>
                  <a:lumOff val="80000"/>
                </a:schemeClr>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4" name="Process 36"/>
              <p:cNvSpPr>
                <a:spLocks noChangeArrowheads="1"/>
              </p:cNvSpPr>
              <p:nvPr/>
            </p:nvSpPr>
            <p:spPr bwMode="auto">
              <a:xfrm>
                <a:off x="1710282" y="2617398"/>
                <a:ext cx="289490" cy="184552"/>
              </a:xfrm>
              <a:prstGeom prst="flowChartProcess">
                <a:avLst/>
              </a:prstGeom>
              <a:solidFill>
                <a:schemeClr val="tx2">
                  <a:lumMod val="20000"/>
                  <a:lumOff val="80000"/>
                </a:schemeClr>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5" name="Process 38"/>
              <p:cNvSpPr>
                <a:spLocks noChangeArrowheads="1"/>
              </p:cNvSpPr>
              <p:nvPr/>
            </p:nvSpPr>
            <p:spPr bwMode="auto">
              <a:xfrm>
                <a:off x="3563319" y="2617398"/>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6" name="Process 39"/>
              <p:cNvSpPr>
                <a:spLocks noChangeArrowheads="1"/>
              </p:cNvSpPr>
              <p:nvPr/>
            </p:nvSpPr>
            <p:spPr bwMode="auto">
              <a:xfrm>
                <a:off x="2768729" y="2617398"/>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7" name="Process 42"/>
              <p:cNvSpPr>
                <a:spLocks noChangeArrowheads="1"/>
              </p:cNvSpPr>
              <p:nvPr/>
            </p:nvSpPr>
            <p:spPr bwMode="auto">
              <a:xfrm>
                <a:off x="2768729" y="3365246"/>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8" name="Process 41"/>
              <p:cNvSpPr>
                <a:spLocks noChangeArrowheads="1"/>
              </p:cNvSpPr>
              <p:nvPr/>
            </p:nvSpPr>
            <p:spPr bwMode="auto">
              <a:xfrm>
                <a:off x="3297953" y="3365246"/>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79" name="Process 43"/>
              <p:cNvSpPr>
                <a:spLocks noChangeArrowheads="1"/>
              </p:cNvSpPr>
              <p:nvPr/>
            </p:nvSpPr>
            <p:spPr bwMode="auto">
              <a:xfrm>
                <a:off x="3827176" y="3365246"/>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0" name="Process 40"/>
              <p:cNvSpPr>
                <a:spLocks noChangeArrowheads="1"/>
              </p:cNvSpPr>
              <p:nvPr/>
            </p:nvSpPr>
            <p:spPr bwMode="auto">
              <a:xfrm>
                <a:off x="1357466" y="3365246"/>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1" name="Process 44"/>
              <p:cNvSpPr>
                <a:spLocks noChangeArrowheads="1"/>
              </p:cNvSpPr>
              <p:nvPr/>
            </p:nvSpPr>
            <p:spPr bwMode="auto">
              <a:xfrm>
                <a:off x="2063097" y="3365246"/>
                <a:ext cx="289490" cy="184552"/>
              </a:xfrm>
              <a:prstGeom prst="flowChartProcess">
                <a:avLst/>
              </a:prstGeom>
              <a:solidFill>
                <a:schemeClr val="tx2">
                  <a:lumMod val="20000"/>
                  <a:lumOff val="80000"/>
                </a:schemeClr>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2" name="Process 47"/>
              <p:cNvSpPr>
                <a:spLocks noChangeArrowheads="1"/>
              </p:cNvSpPr>
              <p:nvPr/>
            </p:nvSpPr>
            <p:spPr bwMode="auto">
              <a:xfrm>
                <a:off x="2945137"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3" name="Process 48"/>
              <p:cNvSpPr>
                <a:spLocks noChangeArrowheads="1"/>
              </p:cNvSpPr>
              <p:nvPr/>
            </p:nvSpPr>
            <p:spPr bwMode="auto">
              <a:xfrm>
                <a:off x="2592321"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4" name="Process 46"/>
              <p:cNvSpPr>
                <a:spLocks noChangeArrowheads="1"/>
              </p:cNvSpPr>
              <p:nvPr/>
            </p:nvSpPr>
            <p:spPr bwMode="auto">
              <a:xfrm>
                <a:off x="1886690" y="4113095"/>
                <a:ext cx="289490" cy="184552"/>
              </a:xfrm>
              <a:prstGeom prst="flowChartProcess">
                <a:avLst/>
              </a:prstGeom>
              <a:solidFill>
                <a:schemeClr val="tx2">
                  <a:lumMod val="20000"/>
                  <a:lumOff val="80000"/>
                </a:schemeClr>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5" name="Process 50"/>
              <p:cNvSpPr>
                <a:spLocks noChangeArrowheads="1"/>
              </p:cNvSpPr>
              <p:nvPr/>
            </p:nvSpPr>
            <p:spPr bwMode="auto">
              <a:xfrm>
                <a:off x="2239506"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6" name="Process 53"/>
              <p:cNvSpPr>
                <a:spLocks noChangeArrowheads="1"/>
              </p:cNvSpPr>
              <p:nvPr/>
            </p:nvSpPr>
            <p:spPr bwMode="auto">
              <a:xfrm>
                <a:off x="1533874"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87" name="Process 55"/>
              <p:cNvSpPr>
                <a:spLocks noChangeArrowheads="1"/>
              </p:cNvSpPr>
              <p:nvPr/>
            </p:nvSpPr>
            <p:spPr bwMode="auto">
              <a:xfrm>
                <a:off x="1181059"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cxnSp>
            <p:nvCxnSpPr>
              <p:cNvPr id="88" name="Elbow Connector 59"/>
              <p:cNvCxnSpPr>
                <a:cxnSpLocks noChangeShapeType="1"/>
                <a:stCxn id="73" idx="2"/>
                <a:endCxn id="76" idx="0"/>
              </p:cNvCxnSpPr>
              <p:nvPr/>
            </p:nvCxnSpPr>
            <p:spPr bwMode="auto">
              <a:xfrm>
                <a:off x="2913474" y="2054101"/>
                <a:ext cx="0" cy="563297"/>
              </a:xfrm>
              <a:prstGeom prst="straightConnector1">
                <a:avLst/>
              </a:prstGeom>
              <a:noFill/>
              <a:ln w="31750">
                <a:solidFill>
                  <a:schemeClr val="bg1">
                    <a:lumMod val="65000"/>
                  </a:schemeClr>
                </a:solidFill>
                <a:round/>
                <a:headEnd type="none" w="lg" len="lg"/>
                <a:tailEnd type="none" w="lg" len="lg"/>
              </a:ln>
              <a:effectLst/>
            </p:spPr>
          </p:cxnSp>
          <p:cxnSp>
            <p:nvCxnSpPr>
              <p:cNvPr id="89" name="Elbow Connector 61"/>
              <p:cNvCxnSpPr>
                <a:cxnSpLocks noChangeShapeType="1"/>
                <a:stCxn id="73" idx="2"/>
                <a:endCxn id="75" idx="0"/>
              </p:cNvCxnSpPr>
              <p:nvPr/>
            </p:nvCxnSpPr>
            <p:spPr bwMode="auto">
              <a:xfrm rot="16200000" flipH="1">
                <a:off x="3029121" y="1938454"/>
                <a:ext cx="563297" cy="794590"/>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0" name="Elbow Connector 25"/>
              <p:cNvCxnSpPr>
                <a:cxnSpLocks noChangeShapeType="1"/>
                <a:stCxn id="73" idx="2"/>
                <a:endCxn id="74" idx="0"/>
              </p:cNvCxnSpPr>
              <p:nvPr/>
            </p:nvCxnSpPr>
            <p:spPr bwMode="auto">
              <a:xfrm rot="5400000">
                <a:off x="2102603" y="1806526"/>
                <a:ext cx="563297" cy="1058447"/>
              </a:xfrm>
              <a:prstGeom prst="bentConnector3">
                <a:avLst>
                  <a:gd name="adj1" fmla="val 50000"/>
                </a:avLst>
              </a:prstGeom>
              <a:noFill/>
              <a:ln w="44450">
                <a:solidFill>
                  <a:schemeClr val="tx2">
                    <a:lumMod val="40000"/>
                    <a:lumOff val="60000"/>
                  </a:schemeClr>
                </a:solidFill>
                <a:round/>
                <a:headEnd type="none" w="lg" len="lg"/>
                <a:tailEnd type="stealth" w="lg" len="lg"/>
              </a:ln>
              <a:effectLst/>
            </p:spPr>
          </p:cxnSp>
          <p:cxnSp>
            <p:nvCxnSpPr>
              <p:cNvPr id="91" name="Elbow Connector 67"/>
              <p:cNvCxnSpPr>
                <a:cxnSpLocks noChangeShapeType="1"/>
                <a:stCxn id="74" idx="2"/>
                <a:endCxn id="80" idx="0"/>
              </p:cNvCxnSpPr>
              <p:nvPr/>
            </p:nvCxnSpPr>
            <p:spPr bwMode="auto">
              <a:xfrm rot="5400000">
                <a:off x="1396971" y="2907190"/>
                <a:ext cx="563296" cy="352816"/>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2" name="Elbow Connector 70"/>
              <p:cNvCxnSpPr>
                <a:cxnSpLocks noChangeShapeType="1"/>
                <a:stCxn id="81" idx="2"/>
                <a:endCxn id="85" idx="0"/>
              </p:cNvCxnSpPr>
              <p:nvPr/>
            </p:nvCxnSpPr>
            <p:spPr bwMode="auto">
              <a:xfrm rot="16200000" flipH="1">
                <a:off x="2014399" y="3743241"/>
                <a:ext cx="563297" cy="176409"/>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3" name="Elbow Connector 71"/>
              <p:cNvCxnSpPr>
                <a:cxnSpLocks noChangeShapeType="1"/>
                <a:stCxn id="75" idx="2"/>
                <a:endCxn id="78" idx="0"/>
              </p:cNvCxnSpPr>
              <p:nvPr/>
            </p:nvCxnSpPr>
            <p:spPr bwMode="auto">
              <a:xfrm rot="5400000">
                <a:off x="3293733" y="2950915"/>
                <a:ext cx="563296" cy="265367"/>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4" name="Elbow Connector 29"/>
              <p:cNvCxnSpPr>
                <a:cxnSpLocks noChangeShapeType="1"/>
                <a:stCxn id="74" idx="2"/>
                <a:endCxn id="81" idx="0"/>
              </p:cNvCxnSpPr>
              <p:nvPr/>
            </p:nvCxnSpPr>
            <p:spPr bwMode="auto">
              <a:xfrm rot="16200000" flipH="1">
                <a:off x="1749786" y="2907190"/>
                <a:ext cx="563296" cy="352815"/>
              </a:xfrm>
              <a:prstGeom prst="bentConnector3">
                <a:avLst>
                  <a:gd name="adj1" fmla="val 50000"/>
                </a:avLst>
              </a:prstGeom>
              <a:noFill/>
              <a:ln w="44450">
                <a:solidFill>
                  <a:schemeClr val="tx2">
                    <a:lumMod val="40000"/>
                    <a:lumOff val="60000"/>
                  </a:schemeClr>
                </a:solidFill>
                <a:round/>
                <a:headEnd type="none" w="lg" len="lg"/>
                <a:tailEnd type="stealth" w="lg" len="lg"/>
              </a:ln>
              <a:effectLst/>
            </p:spPr>
          </p:cxnSp>
          <p:cxnSp>
            <p:nvCxnSpPr>
              <p:cNvPr id="95" name="Elbow Connector 73"/>
              <p:cNvCxnSpPr>
                <a:cxnSpLocks noChangeShapeType="1"/>
                <a:stCxn id="76" idx="2"/>
                <a:endCxn id="77" idx="0"/>
              </p:cNvCxnSpPr>
              <p:nvPr/>
            </p:nvCxnSpPr>
            <p:spPr bwMode="auto">
              <a:xfrm>
                <a:off x="2913474" y="2801950"/>
                <a:ext cx="0" cy="563296"/>
              </a:xfrm>
              <a:prstGeom prst="straightConnector1">
                <a:avLst/>
              </a:prstGeom>
              <a:noFill/>
              <a:ln w="19050">
                <a:solidFill>
                  <a:schemeClr val="bg1">
                    <a:lumMod val="65000"/>
                  </a:schemeClr>
                </a:solidFill>
                <a:round/>
                <a:headEnd type="none" w="lg" len="lg"/>
                <a:tailEnd type="none" w="lg" len="lg"/>
              </a:ln>
              <a:effectLst/>
            </p:spPr>
          </p:cxnSp>
          <p:cxnSp>
            <p:nvCxnSpPr>
              <p:cNvPr id="96" name="Elbow Connector 31"/>
              <p:cNvCxnSpPr>
                <a:cxnSpLocks noChangeShapeType="1"/>
                <a:stCxn id="81" idx="2"/>
                <a:endCxn id="84" idx="0"/>
              </p:cNvCxnSpPr>
              <p:nvPr/>
            </p:nvCxnSpPr>
            <p:spPr bwMode="auto">
              <a:xfrm rot="5400000">
                <a:off x="1837991" y="3743243"/>
                <a:ext cx="563297" cy="176407"/>
              </a:xfrm>
              <a:prstGeom prst="bentConnector3">
                <a:avLst>
                  <a:gd name="adj1" fmla="val 50000"/>
                </a:avLst>
              </a:prstGeom>
              <a:noFill/>
              <a:ln w="44450">
                <a:solidFill>
                  <a:schemeClr val="tx2">
                    <a:lumMod val="40000"/>
                    <a:lumOff val="60000"/>
                  </a:schemeClr>
                </a:solidFill>
                <a:round/>
                <a:headEnd type="none" w="lg" len="lg"/>
                <a:tailEnd type="stealth" w="lg" len="lg"/>
              </a:ln>
              <a:effectLst/>
            </p:spPr>
          </p:cxnSp>
          <p:cxnSp>
            <p:nvCxnSpPr>
              <p:cNvPr id="97" name="Elbow Connector 81"/>
              <p:cNvCxnSpPr>
                <a:cxnSpLocks noChangeShapeType="1"/>
                <a:stCxn id="80" idx="2"/>
                <a:endCxn id="86" idx="0"/>
              </p:cNvCxnSpPr>
              <p:nvPr/>
            </p:nvCxnSpPr>
            <p:spPr bwMode="auto">
              <a:xfrm rot="16200000" flipH="1">
                <a:off x="1308767" y="3743242"/>
                <a:ext cx="563297" cy="176408"/>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8" name="Elbow Connector 82"/>
              <p:cNvCxnSpPr>
                <a:cxnSpLocks noChangeShapeType="1"/>
                <a:stCxn id="80" idx="2"/>
                <a:endCxn id="87" idx="0"/>
              </p:cNvCxnSpPr>
              <p:nvPr/>
            </p:nvCxnSpPr>
            <p:spPr bwMode="auto">
              <a:xfrm rot="5400000">
                <a:off x="1132360" y="3743243"/>
                <a:ext cx="563297" cy="176407"/>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99" name="Elbow Connector 83"/>
              <p:cNvCxnSpPr>
                <a:cxnSpLocks noChangeShapeType="1"/>
                <a:stCxn id="75" idx="2"/>
                <a:endCxn id="79" idx="0"/>
              </p:cNvCxnSpPr>
              <p:nvPr/>
            </p:nvCxnSpPr>
            <p:spPr bwMode="auto">
              <a:xfrm rot="16200000" flipH="1">
                <a:off x="3558345" y="2951669"/>
                <a:ext cx="563296" cy="263857"/>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100" name="Elbow Connector 94"/>
              <p:cNvCxnSpPr>
                <a:cxnSpLocks noChangeShapeType="1"/>
                <a:stCxn id="79" idx="2"/>
                <a:endCxn id="105" idx="0"/>
              </p:cNvCxnSpPr>
              <p:nvPr/>
            </p:nvCxnSpPr>
            <p:spPr bwMode="auto">
              <a:xfrm rot="5400000">
                <a:off x="3602070" y="3743243"/>
                <a:ext cx="563297" cy="176407"/>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101" name="Elbow Connector 95"/>
              <p:cNvCxnSpPr>
                <a:cxnSpLocks noChangeShapeType="1"/>
                <a:stCxn id="77" idx="2"/>
                <a:endCxn id="82" idx="0"/>
              </p:cNvCxnSpPr>
              <p:nvPr/>
            </p:nvCxnSpPr>
            <p:spPr bwMode="auto">
              <a:xfrm rot="16200000" flipH="1">
                <a:off x="2720030" y="3743242"/>
                <a:ext cx="563297" cy="176408"/>
              </a:xfrm>
              <a:prstGeom prst="bentConnector3">
                <a:avLst>
                  <a:gd name="adj1" fmla="val 50000"/>
                </a:avLst>
              </a:prstGeom>
              <a:noFill/>
              <a:ln w="19050">
                <a:solidFill>
                  <a:schemeClr val="bg1">
                    <a:lumMod val="65000"/>
                  </a:schemeClr>
                </a:solidFill>
                <a:round/>
                <a:headEnd type="none" w="lg" len="lg"/>
                <a:tailEnd type="none" w="lg" len="lg"/>
              </a:ln>
              <a:effectLst/>
            </p:spPr>
          </p:cxnSp>
          <p:cxnSp>
            <p:nvCxnSpPr>
              <p:cNvPr id="102" name="Elbow Connector 97"/>
              <p:cNvCxnSpPr>
                <a:cxnSpLocks noChangeShapeType="1"/>
                <a:stCxn id="78" idx="2"/>
                <a:endCxn id="104" idx="0"/>
              </p:cNvCxnSpPr>
              <p:nvPr/>
            </p:nvCxnSpPr>
            <p:spPr bwMode="auto">
              <a:xfrm>
                <a:off x="3442698" y="3549798"/>
                <a:ext cx="0" cy="563297"/>
              </a:xfrm>
              <a:prstGeom prst="straightConnector1">
                <a:avLst/>
              </a:prstGeom>
              <a:noFill/>
              <a:ln w="19050">
                <a:solidFill>
                  <a:schemeClr val="bg1">
                    <a:lumMod val="65000"/>
                  </a:schemeClr>
                </a:solidFill>
                <a:round/>
                <a:headEnd type="none" w="lg" len="lg"/>
                <a:tailEnd type="none" w="lg" len="lg"/>
              </a:ln>
              <a:effectLst/>
            </p:spPr>
          </p:cxnSp>
          <p:cxnSp>
            <p:nvCxnSpPr>
              <p:cNvPr id="103" name="Elbow Connector 98"/>
              <p:cNvCxnSpPr>
                <a:cxnSpLocks noChangeShapeType="1"/>
                <a:stCxn id="77" idx="2"/>
                <a:endCxn id="83" idx="0"/>
              </p:cNvCxnSpPr>
              <p:nvPr/>
            </p:nvCxnSpPr>
            <p:spPr bwMode="auto">
              <a:xfrm rot="5400000">
                <a:off x="2543623" y="3743243"/>
                <a:ext cx="563297" cy="176408"/>
              </a:xfrm>
              <a:prstGeom prst="bentConnector3">
                <a:avLst>
                  <a:gd name="adj1" fmla="val 50000"/>
                </a:avLst>
              </a:prstGeom>
              <a:noFill/>
              <a:ln w="19050">
                <a:solidFill>
                  <a:schemeClr val="bg1">
                    <a:lumMod val="65000"/>
                  </a:schemeClr>
                </a:solidFill>
                <a:round/>
                <a:headEnd type="none" w="lg" len="lg"/>
                <a:tailEnd type="none" w="lg" len="lg"/>
              </a:ln>
              <a:effectLst/>
            </p:spPr>
          </p:cxnSp>
          <p:sp>
            <p:nvSpPr>
              <p:cNvPr id="104" name="Process 49"/>
              <p:cNvSpPr>
                <a:spLocks noChangeArrowheads="1"/>
              </p:cNvSpPr>
              <p:nvPr/>
            </p:nvSpPr>
            <p:spPr bwMode="auto">
              <a:xfrm>
                <a:off x="3297953"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105" name="Process 57"/>
              <p:cNvSpPr>
                <a:spLocks noChangeArrowheads="1"/>
              </p:cNvSpPr>
              <p:nvPr/>
            </p:nvSpPr>
            <p:spPr bwMode="auto">
              <a:xfrm>
                <a:off x="3650769"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sp>
            <p:nvSpPr>
              <p:cNvPr id="106" name="Process 109"/>
              <p:cNvSpPr>
                <a:spLocks noChangeArrowheads="1"/>
              </p:cNvSpPr>
              <p:nvPr/>
            </p:nvSpPr>
            <p:spPr bwMode="auto">
              <a:xfrm>
                <a:off x="4003584" y="4113095"/>
                <a:ext cx="289490" cy="184552"/>
              </a:xfrm>
              <a:prstGeom prst="flowChartProcess">
                <a:avLst/>
              </a:prstGeom>
              <a:solidFill>
                <a:schemeClr val="bg1"/>
              </a:solidFill>
              <a:ln w="31750">
                <a:solidFill>
                  <a:schemeClr val="bg1">
                    <a:lumMod val="65000"/>
                  </a:schemeClr>
                </a:solidFill>
                <a:round/>
                <a:headEnd type="none" w="lg" len="lg"/>
                <a:tailEnd type="none" w="lg" len="lg"/>
              </a:ln>
              <a:effectLst/>
            </p:spPr>
            <p:txBody>
              <a:bodyPr lIns="0" tIns="0" rIns="0" bIns="0" anchor="ctr">
                <a:prstTxWarp prst="textNoShape">
                  <a:avLst/>
                </a:prstTxWarp>
                <a:spAutoFit/>
              </a:bodyPr>
              <a:lstStyle/>
              <a:p>
                <a:pPr algn="ctr" eaLnBrk="0">
                  <a:spcBef>
                    <a:spcPct val="20000"/>
                  </a:spcBef>
                  <a:buClr>
                    <a:schemeClr val="accent1"/>
                  </a:buClr>
                  <a:buSzPct val="90000"/>
                  <a:buFont typeface="Wingdings" charset="2"/>
                  <a:buNone/>
                </a:pPr>
                <a:endParaRPr lang="en-US" sz="2000" dirty="0">
                  <a:solidFill>
                    <a:schemeClr val="accent2"/>
                  </a:solidFill>
                  <a:latin typeface="+mn-lt"/>
                </a:endParaRPr>
              </a:p>
            </p:txBody>
          </p:sp>
          <p:cxnSp>
            <p:nvCxnSpPr>
              <p:cNvPr id="107" name="Elbow Connector 110"/>
              <p:cNvCxnSpPr>
                <a:cxnSpLocks noChangeShapeType="1"/>
                <a:stCxn id="79" idx="2"/>
                <a:endCxn id="106" idx="0"/>
              </p:cNvCxnSpPr>
              <p:nvPr/>
            </p:nvCxnSpPr>
            <p:spPr bwMode="auto">
              <a:xfrm rot="16200000" flipH="1">
                <a:off x="3778477" y="3743242"/>
                <a:ext cx="563297" cy="176408"/>
              </a:xfrm>
              <a:prstGeom prst="bentConnector3">
                <a:avLst>
                  <a:gd name="adj1" fmla="val 50000"/>
                </a:avLst>
              </a:prstGeom>
              <a:noFill/>
              <a:ln w="19050">
                <a:solidFill>
                  <a:schemeClr val="bg1">
                    <a:lumMod val="65000"/>
                  </a:schemeClr>
                </a:solidFill>
                <a:round/>
                <a:headEnd type="none" w="lg" len="lg"/>
                <a:tailEnd type="none" w="lg" len="lg"/>
              </a:ln>
              <a:effectLst/>
            </p:spPr>
          </p:cxnSp>
        </p:grpSp>
      </p:grpSp>
      <p:sp>
        <p:nvSpPr>
          <p:cNvPr id="108" name="Rectangle 26"/>
          <p:cNvSpPr>
            <a:spLocks noChangeArrowheads="1"/>
          </p:cNvSpPr>
          <p:nvPr/>
        </p:nvSpPr>
        <p:spPr bwMode="auto">
          <a:xfrm>
            <a:off x="7048265" y="3041596"/>
            <a:ext cx="583686" cy="184666"/>
          </a:xfrm>
          <a:prstGeom prst="rect">
            <a:avLst/>
          </a:prstGeom>
          <a:noFill/>
          <a:ln w="9525">
            <a:noFill/>
            <a:miter lim="800000"/>
            <a:headEnd/>
            <a:tailEnd/>
          </a:ln>
        </p:spPr>
        <p:txBody>
          <a:bodyPr wrap="none" lIns="0" tIns="0" rIns="0" bIns="0">
            <a:prstTxWarp prst="textNoShape">
              <a:avLst/>
            </a:prstTxWarp>
            <a:spAutoFit/>
          </a:bodyPr>
          <a:lstStyle/>
          <a:p>
            <a:pPr algn="ctr" eaLnBrk="0" hangingPunct="0">
              <a:spcBef>
                <a:spcPct val="20000"/>
              </a:spcBef>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Région</a:t>
            </a:r>
            <a:endParaRPr lang="en-US" sz="1600" b="1" dirty="0">
              <a:solidFill>
                <a:schemeClr val="tx1"/>
              </a:solidFill>
              <a:latin typeface="+mn-lt"/>
              <a:ea typeface="ＭＳ Ｐゴシック" charset="-128"/>
              <a:cs typeface="ＭＳ Ｐゴシック" charset="-128"/>
            </a:endParaRPr>
          </a:p>
        </p:txBody>
      </p:sp>
      <p:sp>
        <p:nvSpPr>
          <p:cNvPr id="109" name="Rectangle 28"/>
          <p:cNvSpPr>
            <a:spLocks noChangeArrowheads="1"/>
          </p:cNvSpPr>
          <p:nvPr/>
        </p:nvSpPr>
        <p:spPr bwMode="auto">
          <a:xfrm>
            <a:off x="7033735" y="5148410"/>
            <a:ext cx="632289" cy="184666"/>
          </a:xfrm>
          <a:prstGeom prst="rect">
            <a:avLst/>
          </a:prstGeom>
          <a:noFill/>
          <a:ln w="9525">
            <a:noFill/>
            <a:miter lim="800000"/>
            <a:headEnd/>
            <a:tailEnd/>
          </a:ln>
        </p:spPr>
        <p:txBody>
          <a:bodyPr wrap="none" lIns="0" tIns="0" rIns="0" bIns="0">
            <a:prstTxWarp prst="textNoShape">
              <a:avLst/>
            </a:prstTxWarp>
            <a:spAutoFit/>
          </a:bodyPr>
          <a:lstStyle/>
          <a:p>
            <a:pPr algn="ctr" eaLnBrk="0" hangingPunct="0">
              <a:spcBef>
                <a:spcPct val="20000"/>
              </a:spcBef>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Produit</a:t>
            </a:r>
            <a:endParaRPr lang="en-US" sz="1400" b="1" dirty="0">
              <a:solidFill>
                <a:schemeClr val="tx1"/>
              </a:solidFill>
              <a:latin typeface="+mn-lt"/>
              <a:ea typeface="ＭＳ Ｐゴシック" charset="-128"/>
              <a:cs typeface="ＭＳ Ｐゴシック" charset="-128"/>
            </a:endParaRPr>
          </a:p>
        </p:txBody>
      </p:sp>
      <p:sp>
        <p:nvSpPr>
          <p:cNvPr id="110" name="Rectangle 27"/>
          <p:cNvSpPr>
            <a:spLocks noChangeArrowheads="1"/>
          </p:cNvSpPr>
          <p:nvPr/>
        </p:nvSpPr>
        <p:spPr bwMode="auto">
          <a:xfrm>
            <a:off x="5905021" y="4088292"/>
            <a:ext cx="334515" cy="184666"/>
          </a:xfrm>
          <a:prstGeom prst="rect">
            <a:avLst/>
          </a:prstGeom>
          <a:noFill/>
          <a:ln w="9525">
            <a:noFill/>
            <a:miter lim="800000"/>
            <a:headEnd/>
            <a:tailEnd/>
          </a:ln>
        </p:spPr>
        <p:txBody>
          <a:bodyPr wrap="none" lIns="0" tIns="0" rIns="0" bIns="0">
            <a:prstTxWarp prst="textNoShape">
              <a:avLst/>
            </a:prstTxWarp>
            <a:spAutoFit/>
          </a:bodyPr>
          <a:lstStyle/>
          <a:p>
            <a:pPr algn="ctr" eaLnBrk="0" hangingPunct="0">
              <a:spcBef>
                <a:spcPct val="20000"/>
              </a:spcBef>
              <a:buClr>
                <a:schemeClr val="accent1"/>
              </a:buClr>
              <a:buSzPct val="90000"/>
              <a:buFont typeface="Wingdings" charset="2"/>
              <a:buNone/>
            </a:pPr>
            <a:r>
              <a:rPr lang="en-US" sz="1600" b="1" dirty="0" err="1" smtClean="0">
                <a:solidFill>
                  <a:schemeClr val="tx1"/>
                </a:solidFill>
                <a:latin typeface="+mn-lt"/>
                <a:ea typeface="ＭＳ Ｐゴシック" charset="-128"/>
                <a:cs typeface="ＭＳ Ｐゴシック" charset="-128"/>
                <a:sym typeface="Arial" charset="0"/>
              </a:rPr>
              <a:t>Etat</a:t>
            </a:r>
            <a:endParaRPr lang="en-US" sz="1400" b="1" dirty="0">
              <a:solidFill>
                <a:schemeClr val="tx1"/>
              </a:solidFill>
              <a:latin typeface="+mn-lt"/>
              <a:ea typeface="ＭＳ Ｐゴシック" charset="-128"/>
              <a:cs typeface="ＭＳ Ｐゴシック" charset="-128"/>
            </a:endParaRPr>
          </a:p>
        </p:txBody>
      </p:sp>
      <p:sp>
        <p:nvSpPr>
          <p:cNvPr id="111" name="Rectangle 29"/>
          <p:cNvSpPr>
            <a:spLocks noChangeArrowheads="1"/>
          </p:cNvSpPr>
          <p:nvPr/>
        </p:nvSpPr>
        <p:spPr bwMode="auto">
          <a:xfrm>
            <a:off x="8407517" y="4107183"/>
            <a:ext cx="574965" cy="184666"/>
          </a:xfrm>
          <a:prstGeom prst="rect">
            <a:avLst/>
          </a:prstGeom>
          <a:noFill/>
          <a:ln w="9525">
            <a:noFill/>
            <a:miter lim="800000"/>
            <a:headEnd/>
            <a:tailEnd/>
          </a:ln>
        </p:spPr>
        <p:txBody>
          <a:bodyPr wrap="none" lIns="0" tIns="0" rIns="0" bIns="0">
            <a:prstTxWarp prst="textNoShape">
              <a:avLst/>
            </a:prstTxWarp>
            <a:spAutoFit/>
          </a:bodyPr>
          <a:lstStyle/>
          <a:p>
            <a:pPr algn="ctr" eaLnBrk="0">
              <a:buClr>
                <a:schemeClr val="accent1"/>
              </a:buClr>
              <a:buSzPct val="90000"/>
            </a:pPr>
            <a:r>
              <a:rPr lang="en-US" sz="1600" b="1" dirty="0" err="1" smtClean="0">
                <a:solidFill>
                  <a:schemeClr val="tx1"/>
                </a:solidFill>
                <a:latin typeface="+mn-lt"/>
                <a:ea typeface="ＭＳ Ｐゴシック" charset="-128"/>
                <a:cs typeface="ＭＳ Ｐゴシック" charset="-128"/>
                <a:sym typeface="Arial" charset="0"/>
              </a:rPr>
              <a:t>Ventes</a:t>
            </a:r>
            <a:endParaRPr lang="en-US" sz="1400" b="1" dirty="0">
              <a:solidFill>
                <a:schemeClr val="tx1"/>
              </a:solidFill>
              <a:latin typeface="+mn-lt"/>
              <a:ea typeface="ＭＳ Ｐゴシック" charset="-128"/>
              <a:cs typeface="ＭＳ Ｐゴシック" charset="-128"/>
              <a:sym typeface="Arial" charset="0"/>
            </a:endParaRPr>
          </a:p>
        </p:txBody>
      </p:sp>
      <p:cxnSp>
        <p:nvCxnSpPr>
          <p:cNvPr id="112" name="Straight Connector 65"/>
          <p:cNvCxnSpPr/>
          <p:nvPr/>
        </p:nvCxnSpPr>
        <p:spPr>
          <a:xfrm>
            <a:off x="5054108" y="2110362"/>
            <a:ext cx="0" cy="5025711"/>
          </a:xfrm>
          <a:prstGeom prst="line">
            <a:avLst/>
          </a:prstGeom>
          <a:ln w="12700" cmpd="sng">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114" name="TextBox 69"/>
          <p:cNvSpPr txBox="1"/>
          <p:nvPr/>
        </p:nvSpPr>
        <p:spPr>
          <a:xfrm>
            <a:off x="5054108" y="2205828"/>
            <a:ext cx="4572000" cy="300082"/>
          </a:xfrm>
          <a:prstGeom prst="rect">
            <a:avLst/>
          </a:prstGeom>
          <a:noFill/>
        </p:spPr>
        <p:txBody>
          <a:bodyPr wrap="square" rtlCol="0">
            <a:spAutoFit/>
          </a:bodyPr>
          <a:lstStyle/>
          <a:p>
            <a:pPr algn="ctr"/>
            <a:r>
              <a:rPr lang="en-US" b="1" dirty="0" err="1" smtClean="0">
                <a:solidFill>
                  <a:schemeClr val="tx1"/>
                </a:solidFill>
                <a:latin typeface="+mn-lt"/>
              </a:rPr>
              <a:t>Modèle</a:t>
            </a:r>
            <a:r>
              <a:rPr lang="en-US" b="1" dirty="0" smtClean="0">
                <a:solidFill>
                  <a:schemeClr val="tx1"/>
                </a:solidFill>
                <a:latin typeface="+mn-lt"/>
              </a:rPr>
              <a:t> </a:t>
            </a:r>
            <a:r>
              <a:rPr lang="en-US" b="1" dirty="0" err="1" smtClean="0">
                <a:solidFill>
                  <a:schemeClr val="tx1"/>
                </a:solidFill>
                <a:latin typeface="+mn-lt"/>
              </a:rPr>
              <a:t>Associatif</a:t>
            </a:r>
            <a:endParaRPr lang="en-US" b="1" dirty="0">
              <a:solidFill>
                <a:schemeClr val="tx1"/>
              </a:solidFill>
              <a:latin typeface="+mn-lt"/>
            </a:endParaRPr>
          </a:p>
        </p:txBody>
      </p:sp>
      <p:sp>
        <p:nvSpPr>
          <p:cNvPr id="115" name="TextBox 70"/>
          <p:cNvSpPr txBox="1"/>
          <p:nvPr/>
        </p:nvSpPr>
        <p:spPr>
          <a:xfrm>
            <a:off x="482108" y="2205828"/>
            <a:ext cx="4572000" cy="300723"/>
          </a:xfrm>
          <a:prstGeom prst="rect">
            <a:avLst/>
          </a:prstGeom>
          <a:noFill/>
        </p:spPr>
        <p:txBody>
          <a:bodyPr wrap="square" rtlCol="0">
            <a:spAutoFit/>
          </a:bodyPr>
          <a:lstStyle/>
          <a:p>
            <a:pPr algn="ctr"/>
            <a:r>
              <a:rPr lang="en-US" b="1" dirty="0" err="1" smtClean="0">
                <a:solidFill>
                  <a:schemeClr val="tx1"/>
                </a:solidFill>
                <a:latin typeface="+mn-lt"/>
              </a:rPr>
              <a:t>Modèle</a:t>
            </a:r>
            <a:r>
              <a:rPr lang="en-US" b="1" dirty="0" smtClean="0">
                <a:solidFill>
                  <a:schemeClr val="tx1"/>
                </a:solidFill>
                <a:latin typeface="+mn-lt"/>
              </a:rPr>
              <a:t> </a:t>
            </a:r>
            <a:r>
              <a:rPr lang="en-US" b="1" dirty="0" err="1" smtClean="0">
                <a:solidFill>
                  <a:schemeClr val="tx1"/>
                </a:solidFill>
                <a:latin typeface="+mn-lt"/>
              </a:rPr>
              <a:t>traditionnel</a:t>
            </a:r>
            <a:endParaRPr lang="en-US" b="1" dirty="0">
              <a:solidFill>
                <a:schemeClr val="tx1"/>
              </a:solidFill>
              <a:latin typeface="+mn-lt"/>
            </a:endParaRPr>
          </a:p>
        </p:txBody>
      </p:sp>
      <p:sp>
        <p:nvSpPr>
          <p:cNvPr id="116" name="TextBox 71"/>
          <p:cNvSpPr txBox="1"/>
          <p:nvPr/>
        </p:nvSpPr>
        <p:spPr>
          <a:xfrm>
            <a:off x="550171" y="6106994"/>
            <a:ext cx="4389121" cy="815608"/>
          </a:xfrm>
          <a:prstGeom prst="rect">
            <a:avLst/>
          </a:prstGeom>
          <a:noFill/>
        </p:spPr>
        <p:txBody>
          <a:bodyPr wrap="square" lIns="0" tIns="0" rIns="0" bIns="0" rtlCol="0">
            <a:spAutoFit/>
          </a:bodyPr>
          <a:lstStyle/>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Linéaire, chemins d’analyse prédéfinis</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Vue et accès aux données limitées</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Orienté développeur</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Data </a:t>
            </a:r>
            <a:r>
              <a:rPr lang="fr-FR" sz="1600" dirty="0" err="1" smtClean="0">
                <a:solidFill>
                  <a:srgbClr val="696969"/>
                </a:solidFill>
                <a:latin typeface="+mn-lt"/>
                <a:ea typeface="ＭＳ Ｐゴシック" charset="-128"/>
                <a:cs typeface="ＭＳ Ｐゴシック" charset="-128"/>
              </a:rPr>
              <a:t>warehouse</a:t>
            </a:r>
            <a:r>
              <a:rPr lang="fr-FR" sz="1600" dirty="0" smtClean="0">
                <a:solidFill>
                  <a:srgbClr val="696969"/>
                </a:solidFill>
                <a:latin typeface="+mn-lt"/>
                <a:ea typeface="ＭＳ Ｐゴシック" charset="-128"/>
                <a:cs typeface="ＭＳ Ｐゴシック" charset="-128"/>
              </a:rPr>
              <a:t> / Applicatif</a:t>
            </a:r>
            <a:endParaRPr lang="fr-FR" sz="1600" dirty="0">
              <a:solidFill>
                <a:srgbClr val="696969"/>
              </a:solidFill>
              <a:latin typeface="+mn-lt"/>
              <a:ea typeface="ＭＳ Ｐゴシック" charset="-128"/>
              <a:cs typeface="ＭＳ Ｐゴシック" charset="-128"/>
            </a:endParaRPr>
          </a:p>
        </p:txBody>
      </p:sp>
      <p:sp>
        <p:nvSpPr>
          <p:cNvPr id="117" name="TextBox 72"/>
          <p:cNvSpPr txBox="1"/>
          <p:nvPr/>
        </p:nvSpPr>
        <p:spPr>
          <a:xfrm>
            <a:off x="5299554" y="6106994"/>
            <a:ext cx="4637302" cy="815608"/>
          </a:xfrm>
          <a:prstGeom prst="rect">
            <a:avLst/>
          </a:prstGeom>
          <a:noFill/>
        </p:spPr>
        <p:txBody>
          <a:bodyPr wrap="square" lIns="0" tIns="0" rIns="0" bIns="0" rtlCol="0">
            <a:spAutoFit/>
          </a:bodyPr>
          <a:lstStyle/>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L’utilisateur décide où commencer et finir</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Toutes les données sont accessibles</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Génère de nouvelles perspectives</a:t>
            </a:r>
          </a:p>
          <a:p>
            <a:pPr marL="233363" lvl="1" indent="-231775" eaLnBrk="0" hangingPunct="0">
              <a:spcBef>
                <a:spcPts val="200"/>
              </a:spcBef>
              <a:buClr>
                <a:schemeClr val="accent1"/>
              </a:buClr>
              <a:buFont typeface="Arial" charset="0"/>
              <a:buChar char="•"/>
            </a:pPr>
            <a:r>
              <a:rPr lang="fr-FR" sz="1600" dirty="0" smtClean="0">
                <a:solidFill>
                  <a:srgbClr val="696969"/>
                </a:solidFill>
                <a:latin typeface="+mn-lt"/>
                <a:ea typeface="ＭＳ Ｐゴシック" charset="-128"/>
                <a:cs typeface="ＭＳ Ｐゴシック" charset="-128"/>
              </a:rPr>
              <a:t>In-memory et </a:t>
            </a:r>
            <a:r>
              <a:rPr lang="fr-FR" sz="1600" dirty="0" err="1" smtClean="0">
                <a:solidFill>
                  <a:srgbClr val="696969"/>
                </a:solidFill>
                <a:latin typeface="+mn-lt"/>
                <a:ea typeface="ＭＳ Ｐゴシック" charset="-128"/>
                <a:cs typeface="ＭＳ Ｐゴシック" charset="-128"/>
              </a:rPr>
              <a:t>big</a:t>
            </a:r>
            <a:r>
              <a:rPr lang="fr-FR" sz="1600" dirty="0" smtClean="0">
                <a:solidFill>
                  <a:srgbClr val="696969"/>
                </a:solidFill>
                <a:latin typeface="+mn-lt"/>
                <a:ea typeface="ＭＳ Ｐゴシック" charset="-128"/>
                <a:cs typeface="ＭＳ Ｐゴシック" charset="-128"/>
              </a:rPr>
              <a:t>-data</a:t>
            </a:r>
            <a:endParaRPr lang="fr-FR" sz="1600" dirty="0">
              <a:solidFill>
                <a:srgbClr val="696969"/>
              </a:solidFill>
              <a:latin typeface="+mn-lt"/>
              <a:ea typeface="ＭＳ Ｐゴシック" charset="-128"/>
              <a:cs typeface="ＭＳ Ｐゴシック" charset="-128"/>
            </a:endParaRPr>
          </a:p>
        </p:txBody>
      </p:sp>
      <p:sp>
        <p:nvSpPr>
          <p:cNvPr id="123"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La mémoire associative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31604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Qlikview</a:t>
            </a:r>
          </a:p>
        </p:txBody>
      </p:sp>
      <p:pic>
        <p:nvPicPr>
          <p:cNvPr id="113"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8163" y="2813445"/>
            <a:ext cx="2711365" cy="2520279"/>
          </a:xfrm>
          <a:prstGeom prst="rect">
            <a:avLst/>
          </a:prstGeom>
        </p:spPr>
      </p:pic>
      <p:pic>
        <p:nvPicPr>
          <p:cNvPr id="4" name="Image 3"/>
          <p:cNvPicPr>
            <a:picLocks noChangeAspect="1"/>
          </p:cNvPicPr>
          <p:nvPr/>
        </p:nvPicPr>
        <p:blipFill>
          <a:blip r:embed="rId3"/>
          <a:stretch>
            <a:fillRect/>
          </a:stretch>
        </p:blipFill>
        <p:spPr>
          <a:xfrm>
            <a:off x="3600153" y="4250722"/>
            <a:ext cx="5282095" cy="1715641"/>
          </a:xfrm>
          <a:prstGeom prst="rect">
            <a:avLst/>
          </a:prstGeom>
        </p:spPr>
      </p:pic>
      <p:sp>
        <p:nvSpPr>
          <p:cNvPr id="5" name="ZoneTexte 4"/>
          <p:cNvSpPr txBox="1"/>
          <p:nvPr/>
        </p:nvSpPr>
        <p:spPr>
          <a:xfrm>
            <a:off x="3600153" y="2365425"/>
            <a:ext cx="6480472" cy="1431161"/>
          </a:xfrm>
          <a:prstGeom prst="rect">
            <a:avLst/>
          </a:prstGeom>
          <a:noFill/>
        </p:spPr>
        <p:txBody>
          <a:bodyPr wrap="square" rtlCol="0">
            <a:spAutoFit/>
          </a:bodyPr>
          <a:lstStyle/>
          <a:p>
            <a:r>
              <a:rPr lang="fr-FR" sz="2000" b="1" dirty="0" smtClean="0">
                <a:solidFill>
                  <a:schemeClr val="tx1"/>
                </a:solidFill>
                <a:latin typeface="+mn-lt"/>
              </a:rPr>
              <a:t>Le concept des couleurs :</a:t>
            </a:r>
          </a:p>
          <a:p>
            <a:endParaRPr lang="fr-FR" sz="2400" dirty="0" smtClean="0">
              <a:solidFill>
                <a:schemeClr val="tx1"/>
              </a:solidFill>
              <a:latin typeface="+mn-lt"/>
            </a:endParaRPr>
          </a:p>
          <a:p>
            <a:r>
              <a:rPr lang="fr-FR" sz="2400" dirty="0" smtClean="0">
                <a:solidFill>
                  <a:schemeClr val="tx1"/>
                </a:solidFill>
                <a:latin typeface="+mn-lt"/>
              </a:rPr>
              <a:t> - Vert : élément sélectionné</a:t>
            </a:r>
          </a:p>
          <a:p>
            <a:r>
              <a:rPr lang="fr-FR" sz="2400" dirty="0">
                <a:solidFill>
                  <a:schemeClr val="tx1"/>
                </a:solidFill>
                <a:latin typeface="+mn-lt"/>
              </a:rPr>
              <a:t> </a:t>
            </a:r>
            <a:r>
              <a:rPr lang="fr-FR" sz="2400" dirty="0" smtClean="0">
                <a:solidFill>
                  <a:schemeClr val="tx1"/>
                </a:solidFill>
                <a:latin typeface="+mn-lt"/>
              </a:rPr>
              <a:t>- Blanc : données associées à cette sélection</a:t>
            </a:r>
          </a:p>
          <a:p>
            <a:r>
              <a:rPr lang="fr-FR" sz="2400" dirty="0">
                <a:solidFill>
                  <a:schemeClr val="tx1"/>
                </a:solidFill>
                <a:latin typeface="+mn-lt"/>
              </a:rPr>
              <a:t> </a:t>
            </a:r>
            <a:r>
              <a:rPr lang="fr-FR" sz="2400" dirty="0" smtClean="0">
                <a:solidFill>
                  <a:schemeClr val="tx1"/>
                </a:solidFill>
                <a:latin typeface="+mn-lt"/>
              </a:rPr>
              <a:t>- Gris : valeur non associées</a:t>
            </a:r>
            <a:endParaRPr lang="fr-FR" sz="2400" dirty="0">
              <a:solidFill>
                <a:schemeClr val="tx1"/>
              </a:solidFill>
              <a:latin typeface="+mn-lt"/>
            </a:endParaRPr>
          </a:p>
        </p:txBody>
      </p:sp>
      <p:sp>
        <p:nvSpPr>
          <p:cNvPr id="7"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Concept clef</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08917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1727944" y="5508029"/>
            <a:ext cx="7560840" cy="14401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r" fontAlgn="auto">
              <a:spcBef>
                <a:spcPts val="0"/>
              </a:spcBef>
              <a:spcAft>
                <a:spcPts val="0"/>
              </a:spcAft>
            </a:pPr>
            <a:r>
              <a:rPr lang="fr-FR" sz="4400" dirty="0" smtClean="0">
                <a:solidFill>
                  <a:schemeClr val="tx1"/>
                </a:solidFill>
              </a:rPr>
              <a:t>.QVW</a:t>
            </a:r>
            <a:endParaRPr lang="fr-FR" dirty="0">
              <a:solidFill>
                <a:schemeClr val="tx1"/>
              </a:solidFill>
            </a:endParaRPr>
          </a:p>
        </p:txBody>
      </p:sp>
      <p:sp>
        <p:nvSpPr>
          <p:cNvPr id="2" name="Titre 1"/>
          <p:cNvSpPr>
            <a:spLocks noGrp="1"/>
          </p:cNvSpPr>
          <p:nvPr>
            <p:ph type="title"/>
          </p:nvPr>
        </p:nvSpPr>
        <p:spPr/>
        <p:txBody>
          <a:bodyPr/>
          <a:lstStyle/>
          <a:p>
            <a:r>
              <a:rPr lang="fr-FR" dirty="0">
                <a:latin typeface="+mn-lt"/>
              </a:rPr>
              <a:t>Qlikview</a:t>
            </a:r>
          </a:p>
        </p:txBody>
      </p:sp>
      <p:sp>
        <p:nvSpPr>
          <p:cNvPr id="5" name="Espace réservé du contenu 2"/>
          <p:cNvSpPr txBox="1">
            <a:spLocks/>
          </p:cNvSpPr>
          <p:nvPr/>
        </p:nvSpPr>
        <p:spPr>
          <a:xfrm>
            <a:off x="504031" y="1835621"/>
            <a:ext cx="9432825" cy="5357362"/>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defTabSz="914400">
              <a:lnSpc>
                <a:spcPct val="100000"/>
              </a:lnSpc>
              <a:buClrTx/>
              <a:buSzTx/>
            </a:pPr>
            <a:r>
              <a:rPr lang="fr-FR" dirty="0" smtClean="0"/>
              <a:t>Une application Qlikview est composée</a:t>
            </a:r>
          </a:p>
          <a:p>
            <a:pPr lvl="1" defTabSz="914400">
              <a:lnSpc>
                <a:spcPct val="100000"/>
              </a:lnSpc>
              <a:buClrTx/>
              <a:buSzTx/>
            </a:pPr>
            <a:r>
              <a:rPr lang="fr-FR" sz="2359" dirty="0" smtClean="0"/>
              <a:t>D’un </a:t>
            </a:r>
            <a:r>
              <a:rPr lang="fr-FR" sz="2359" b="1" dirty="0" smtClean="0"/>
              <a:t>script</a:t>
            </a:r>
            <a:r>
              <a:rPr lang="fr-FR" sz="2359" dirty="0" smtClean="0"/>
              <a:t> : extraction, transformation et chargement des données</a:t>
            </a:r>
          </a:p>
          <a:p>
            <a:pPr marL="503972" lvl="1" indent="0" defTabSz="914400">
              <a:lnSpc>
                <a:spcPct val="100000"/>
              </a:lnSpc>
              <a:buClrTx/>
              <a:buSzTx/>
              <a:buNone/>
            </a:pPr>
            <a:endParaRPr lang="fr-FR" sz="2359" dirty="0" smtClean="0"/>
          </a:p>
          <a:p>
            <a:pPr lvl="1" defTabSz="914400">
              <a:lnSpc>
                <a:spcPct val="100000"/>
              </a:lnSpc>
              <a:buClrTx/>
              <a:buSzTx/>
            </a:pPr>
            <a:r>
              <a:rPr lang="fr-FR" sz="2359" dirty="0" smtClean="0"/>
              <a:t>D’une </a:t>
            </a:r>
            <a:r>
              <a:rPr lang="fr-FR" sz="2359" b="1" dirty="0" smtClean="0"/>
              <a:t>base données </a:t>
            </a:r>
            <a:r>
              <a:rPr lang="fr-FR" sz="2359" dirty="0" smtClean="0"/>
              <a:t>: base de données associative reposant sur une technologie vectorielle (séparation des tables et des données, dédoublonnage et compression des données)</a:t>
            </a:r>
          </a:p>
          <a:p>
            <a:pPr lvl="1" defTabSz="914400">
              <a:lnSpc>
                <a:spcPct val="100000"/>
              </a:lnSpc>
              <a:buClrTx/>
              <a:buSzTx/>
            </a:pPr>
            <a:endParaRPr lang="fr-FR" sz="2359" dirty="0" smtClean="0"/>
          </a:p>
          <a:p>
            <a:pPr lvl="1" defTabSz="914400">
              <a:lnSpc>
                <a:spcPct val="100000"/>
              </a:lnSpc>
              <a:buClrTx/>
              <a:buSzTx/>
            </a:pPr>
            <a:r>
              <a:rPr lang="fr-FR" sz="2359" dirty="0" smtClean="0"/>
              <a:t>D’une </a:t>
            </a:r>
            <a:r>
              <a:rPr lang="fr-FR" sz="2359" b="1" dirty="0" smtClean="0"/>
              <a:t>interface</a:t>
            </a:r>
            <a:r>
              <a:rPr lang="fr-FR" sz="2359" dirty="0" smtClean="0"/>
              <a:t> graphique utilisateur</a:t>
            </a:r>
            <a:endParaRPr lang="fr-FR" sz="2359" dirty="0"/>
          </a:p>
        </p:txBody>
      </p:sp>
      <p:sp>
        <p:nvSpPr>
          <p:cNvPr id="3" name="Organigramme : Document 2"/>
          <p:cNvSpPr/>
          <p:nvPr/>
        </p:nvSpPr>
        <p:spPr>
          <a:xfrm>
            <a:off x="2376016" y="5724053"/>
            <a:ext cx="1296144" cy="108012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2800" dirty="0" smtClean="0">
                <a:solidFill>
                  <a:schemeClr val="bg1"/>
                </a:solidFill>
              </a:rPr>
              <a:t>Script</a:t>
            </a:r>
            <a:endParaRPr lang="fr-FR" dirty="0">
              <a:solidFill>
                <a:schemeClr val="bg1"/>
              </a:solidFill>
            </a:endParaRPr>
          </a:p>
        </p:txBody>
      </p:sp>
      <p:sp>
        <p:nvSpPr>
          <p:cNvPr id="7" name="Organigramme : Document 6"/>
          <p:cNvSpPr/>
          <p:nvPr/>
        </p:nvSpPr>
        <p:spPr>
          <a:xfrm>
            <a:off x="3960192" y="5724053"/>
            <a:ext cx="1583953" cy="108012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2800" dirty="0" smtClean="0">
                <a:solidFill>
                  <a:schemeClr val="bg1"/>
                </a:solidFill>
              </a:rPr>
              <a:t>Données</a:t>
            </a:r>
            <a:endParaRPr lang="fr-FR" dirty="0">
              <a:solidFill>
                <a:schemeClr val="bg1"/>
              </a:solidFill>
            </a:endParaRPr>
          </a:p>
        </p:txBody>
      </p:sp>
      <p:sp>
        <p:nvSpPr>
          <p:cNvPr id="8" name="Organigramme : Document 7"/>
          <p:cNvSpPr/>
          <p:nvPr/>
        </p:nvSpPr>
        <p:spPr>
          <a:xfrm>
            <a:off x="5832177" y="5714038"/>
            <a:ext cx="1583953" cy="1080120"/>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2800" dirty="0" smtClean="0">
                <a:solidFill>
                  <a:schemeClr val="bg1"/>
                </a:solidFill>
              </a:rPr>
              <a:t>Interface</a:t>
            </a:r>
            <a:endParaRPr lang="fr-FR" dirty="0">
              <a:solidFill>
                <a:schemeClr val="bg1"/>
              </a:solidFill>
            </a:endParaRPr>
          </a:p>
        </p:txBody>
      </p:sp>
      <p:sp>
        <p:nvSpPr>
          <p:cNvPr id="10"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Conception</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1754679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à coins arrondis 37"/>
          <p:cNvSpPr/>
          <p:nvPr/>
        </p:nvSpPr>
        <p:spPr>
          <a:xfrm>
            <a:off x="719832" y="4005033"/>
            <a:ext cx="9001000" cy="76275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fontAlgn="auto">
              <a:spcBef>
                <a:spcPts val="0"/>
              </a:spcBef>
              <a:spcAft>
                <a:spcPts val="0"/>
              </a:spcAft>
            </a:pPr>
            <a:r>
              <a:rPr lang="fr-FR" dirty="0" smtClean="0">
                <a:solidFill>
                  <a:schemeClr val="tx1"/>
                </a:solidFill>
              </a:rPr>
              <a:t>Une application de consolidation des données</a:t>
            </a:r>
            <a:endParaRPr lang="fr-FR" dirty="0">
              <a:solidFill>
                <a:schemeClr val="tx1"/>
              </a:solidFill>
            </a:endParaRPr>
          </a:p>
        </p:txBody>
      </p:sp>
      <p:sp>
        <p:nvSpPr>
          <p:cNvPr id="39" name="Rectangle à coins arrondis 38"/>
          <p:cNvSpPr/>
          <p:nvPr/>
        </p:nvSpPr>
        <p:spPr>
          <a:xfrm>
            <a:off x="719832" y="5408168"/>
            <a:ext cx="9001000" cy="76275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fontAlgn="auto">
              <a:spcBef>
                <a:spcPts val="0"/>
              </a:spcBef>
              <a:spcAft>
                <a:spcPts val="0"/>
              </a:spcAft>
            </a:pPr>
            <a:r>
              <a:rPr lang="fr-FR" dirty="0" smtClean="0">
                <a:solidFill>
                  <a:schemeClr val="tx1"/>
                </a:solidFill>
              </a:rPr>
              <a:t>Une application d’interface</a:t>
            </a:r>
            <a:endParaRPr lang="fr-FR" dirty="0">
              <a:solidFill>
                <a:schemeClr val="tx1"/>
              </a:solidFill>
            </a:endParaRPr>
          </a:p>
        </p:txBody>
      </p:sp>
      <p:sp>
        <p:nvSpPr>
          <p:cNvPr id="36" name="Rectangle à coins arrondis 35"/>
          <p:cNvSpPr/>
          <p:nvPr/>
        </p:nvSpPr>
        <p:spPr>
          <a:xfrm>
            <a:off x="719832" y="1988144"/>
            <a:ext cx="9001000" cy="164767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fontAlgn="auto">
              <a:spcBef>
                <a:spcPts val="0"/>
              </a:spcBef>
              <a:spcAft>
                <a:spcPts val="0"/>
              </a:spcAft>
            </a:pPr>
            <a:r>
              <a:rPr lang="fr-FR" dirty="0" smtClean="0">
                <a:solidFill>
                  <a:schemeClr val="tx1"/>
                </a:solidFill>
              </a:rPr>
              <a:t>Une application de chargement/création de QVD </a:t>
            </a:r>
          </a:p>
          <a:p>
            <a:pPr fontAlgn="auto">
              <a:spcBef>
                <a:spcPts val="0"/>
              </a:spcBef>
              <a:spcAft>
                <a:spcPts val="0"/>
              </a:spcAft>
            </a:pPr>
            <a:r>
              <a:rPr lang="fr-FR" dirty="0" smtClean="0">
                <a:solidFill>
                  <a:schemeClr val="tx1"/>
                </a:solidFill>
              </a:rPr>
              <a:t>par table. </a:t>
            </a:r>
            <a:endParaRPr lang="fr-FR" dirty="0">
              <a:solidFill>
                <a:schemeClr val="tx1"/>
              </a:solidFill>
            </a:endParaRPr>
          </a:p>
        </p:txBody>
      </p:sp>
      <p:sp>
        <p:nvSpPr>
          <p:cNvPr id="2" name="Titre 1"/>
          <p:cNvSpPr>
            <a:spLocks noGrp="1"/>
          </p:cNvSpPr>
          <p:nvPr>
            <p:ph type="title"/>
          </p:nvPr>
        </p:nvSpPr>
        <p:spPr/>
        <p:txBody>
          <a:bodyPr/>
          <a:lstStyle/>
          <a:p>
            <a:r>
              <a:rPr lang="fr-FR" dirty="0">
                <a:latin typeface="+mn-lt"/>
              </a:rPr>
              <a:t>Qlikview</a:t>
            </a:r>
          </a:p>
        </p:txBody>
      </p:sp>
      <p:sp>
        <p:nvSpPr>
          <p:cNvPr id="3" name="Organigramme : Document 2"/>
          <p:cNvSpPr/>
          <p:nvPr/>
        </p:nvSpPr>
        <p:spPr>
          <a:xfrm>
            <a:off x="6012420" y="2206735"/>
            <a:ext cx="504056" cy="500396"/>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100" dirty="0" smtClean="0">
                <a:solidFill>
                  <a:schemeClr val="bg1"/>
                </a:solidFill>
              </a:rPr>
              <a:t>Table 1</a:t>
            </a:r>
          </a:p>
          <a:p>
            <a:pPr algn="ctr" fontAlgn="auto">
              <a:spcBef>
                <a:spcPts val="0"/>
              </a:spcBef>
              <a:spcAft>
                <a:spcPts val="0"/>
              </a:spcAft>
            </a:pPr>
            <a:r>
              <a:rPr lang="fr-FR" sz="1100" dirty="0" smtClean="0">
                <a:solidFill>
                  <a:schemeClr val="bg1"/>
                </a:solidFill>
              </a:rPr>
              <a:t>.</a:t>
            </a:r>
            <a:r>
              <a:rPr lang="fr-FR" sz="1100" dirty="0" err="1" smtClean="0">
                <a:solidFill>
                  <a:schemeClr val="bg1"/>
                </a:solidFill>
              </a:rPr>
              <a:t>qvw</a:t>
            </a:r>
            <a:endParaRPr lang="fr-FR" sz="1100" dirty="0">
              <a:solidFill>
                <a:schemeClr val="bg1"/>
              </a:solidFill>
            </a:endParaRPr>
          </a:p>
        </p:txBody>
      </p:sp>
      <p:sp>
        <p:nvSpPr>
          <p:cNvPr id="10"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préconisations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1" name="Organigramme : Document 10"/>
          <p:cNvSpPr/>
          <p:nvPr/>
        </p:nvSpPr>
        <p:spPr>
          <a:xfrm>
            <a:off x="6876516" y="2206735"/>
            <a:ext cx="504056" cy="500396"/>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100" dirty="0" smtClean="0">
                <a:solidFill>
                  <a:schemeClr val="bg1"/>
                </a:solidFill>
              </a:rPr>
              <a:t>Table 2</a:t>
            </a:r>
          </a:p>
          <a:p>
            <a:pPr algn="ctr" fontAlgn="auto">
              <a:spcBef>
                <a:spcPts val="0"/>
              </a:spcBef>
              <a:spcAft>
                <a:spcPts val="0"/>
              </a:spcAft>
            </a:pPr>
            <a:r>
              <a:rPr lang="fr-FR" sz="1100" dirty="0">
                <a:solidFill>
                  <a:schemeClr val="bg1"/>
                </a:solidFill>
              </a:rPr>
              <a:t>.</a:t>
            </a:r>
            <a:r>
              <a:rPr lang="fr-FR" sz="1100" dirty="0" err="1" smtClean="0">
                <a:solidFill>
                  <a:schemeClr val="bg1"/>
                </a:solidFill>
              </a:rPr>
              <a:t>qvw</a:t>
            </a:r>
            <a:endParaRPr lang="fr-FR" sz="1100" dirty="0">
              <a:solidFill>
                <a:schemeClr val="bg1"/>
              </a:solidFill>
            </a:endParaRPr>
          </a:p>
        </p:txBody>
      </p:sp>
      <p:sp>
        <p:nvSpPr>
          <p:cNvPr id="12" name="Organigramme : Document 11"/>
          <p:cNvSpPr/>
          <p:nvPr/>
        </p:nvSpPr>
        <p:spPr>
          <a:xfrm>
            <a:off x="8538427" y="2206735"/>
            <a:ext cx="504056" cy="500396"/>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100" dirty="0" smtClean="0">
                <a:solidFill>
                  <a:schemeClr val="bg1"/>
                </a:solidFill>
              </a:rPr>
              <a:t>Table x</a:t>
            </a:r>
          </a:p>
          <a:p>
            <a:pPr algn="ctr" fontAlgn="auto">
              <a:spcBef>
                <a:spcPts val="0"/>
              </a:spcBef>
              <a:spcAft>
                <a:spcPts val="0"/>
              </a:spcAft>
            </a:pPr>
            <a:r>
              <a:rPr lang="fr-FR" sz="1100" dirty="0">
                <a:solidFill>
                  <a:schemeClr val="bg1"/>
                </a:solidFill>
              </a:rPr>
              <a:t>.</a:t>
            </a:r>
            <a:r>
              <a:rPr lang="fr-FR" sz="1100" dirty="0" err="1" smtClean="0">
                <a:solidFill>
                  <a:schemeClr val="bg1"/>
                </a:solidFill>
              </a:rPr>
              <a:t>qvw</a:t>
            </a:r>
            <a:endParaRPr lang="fr-FR" sz="1100" dirty="0">
              <a:solidFill>
                <a:schemeClr val="bg1"/>
              </a:solidFill>
            </a:endParaRPr>
          </a:p>
        </p:txBody>
      </p:sp>
      <p:sp>
        <p:nvSpPr>
          <p:cNvPr id="13" name="Organigramme : Document 12"/>
          <p:cNvSpPr/>
          <p:nvPr/>
        </p:nvSpPr>
        <p:spPr>
          <a:xfrm>
            <a:off x="7701089" y="2206735"/>
            <a:ext cx="504056" cy="500396"/>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100" dirty="0" smtClean="0">
                <a:solidFill>
                  <a:schemeClr val="bg1"/>
                </a:solidFill>
              </a:rPr>
              <a:t>Table 3</a:t>
            </a:r>
          </a:p>
          <a:p>
            <a:pPr algn="ctr" fontAlgn="auto">
              <a:spcBef>
                <a:spcPts val="0"/>
              </a:spcBef>
              <a:spcAft>
                <a:spcPts val="0"/>
              </a:spcAft>
            </a:pPr>
            <a:r>
              <a:rPr lang="fr-FR" sz="1100" dirty="0">
                <a:solidFill>
                  <a:schemeClr val="bg1"/>
                </a:solidFill>
              </a:rPr>
              <a:t>.</a:t>
            </a:r>
            <a:r>
              <a:rPr lang="fr-FR" sz="1100" dirty="0" err="1" smtClean="0">
                <a:solidFill>
                  <a:schemeClr val="bg1"/>
                </a:solidFill>
              </a:rPr>
              <a:t>qvw</a:t>
            </a:r>
            <a:endParaRPr lang="fr-FR" sz="1100" dirty="0">
              <a:solidFill>
                <a:schemeClr val="bg1"/>
              </a:solidFill>
            </a:endParaRPr>
          </a:p>
        </p:txBody>
      </p:sp>
      <p:cxnSp>
        <p:nvCxnSpPr>
          <p:cNvPr id="16" name="Connecteur droit avec flèche 15"/>
          <p:cNvCxnSpPr>
            <a:stCxn id="3" idx="2"/>
          </p:cNvCxnSpPr>
          <p:nvPr/>
        </p:nvCxnSpPr>
        <p:spPr>
          <a:xfrm>
            <a:off x="6264448" y="2674049"/>
            <a:ext cx="0" cy="32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a:off x="7128544" y="2674049"/>
            <a:ext cx="0" cy="32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a:off x="7953117" y="2674048"/>
            <a:ext cx="0" cy="32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a:off x="8811799" y="2674047"/>
            <a:ext cx="0" cy="321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rganigramme : Disque magnétique 19"/>
          <p:cNvSpPr/>
          <p:nvPr/>
        </p:nvSpPr>
        <p:spPr>
          <a:xfrm>
            <a:off x="6048424" y="3030426"/>
            <a:ext cx="432048" cy="432050"/>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fr-FR" sz="900" dirty="0" smtClean="0">
                <a:solidFill>
                  <a:schemeClr val="tx1"/>
                </a:solidFill>
              </a:rPr>
              <a:t>qvd1</a:t>
            </a:r>
            <a:endParaRPr lang="fr-FR" dirty="0">
              <a:solidFill>
                <a:schemeClr val="tx1"/>
              </a:solidFill>
            </a:endParaRPr>
          </a:p>
        </p:txBody>
      </p:sp>
      <p:sp>
        <p:nvSpPr>
          <p:cNvPr id="21" name="Organigramme : Disque magnétique 20"/>
          <p:cNvSpPr/>
          <p:nvPr/>
        </p:nvSpPr>
        <p:spPr>
          <a:xfrm>
            <a:off x="6912520" y="3030426"/>
            <a:ext cx="432048" cy="432050"/>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fr-FR" sz="900" dirty="0" smtClean="0">
                <a:solidFill>
                  <a:schemeClr val="tx1"/>
                </a:solidFill>
              </a:rPr>
              <a:t>qvd2</a:t>
            </a:r>
            <a:endParaRPr lang="fr-FR" sz="900" dirty="0">
              <a:solidFill>
                <a:schemeClr val="bg1"/>
              </a:solidFill>
            </a:endParaRPr>
          </a:p>
        </p:txBody>
      </p:sp>
      <p:sp>
        <p:nvSpPr>
          <p:cNvPr id="22" name="Organigramme : Disque magnétique 21"/>
          <p:cNvSpPr/>
          <p:nvPr/>
        </p:nvSpPr>
        <p:spPr>
          <a:xfrm>
            <a:off x="7737093" y="3030426"/>
            <a:ext cx="432048" cy="432050"/>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fr-FR" sz="900" dirty="0" smtClean="0">
                <a:solidFill>
                  <a:schemeClr val="tx1"/>
                </a:solidFill>
              </a:rPr>
              <a:t>qvd3</a:t>
            </a:r>
            <a:endParaRPr lang="fr-FR" sz="900" dirty="0">
              <a:solidFill>
                <a:schemeClr val="bg1"/>
              </a:solidFill>
            </a:endParaRPr>
          </a:p>
        </p:txBody>
      </p:sp>
      <p:sp>
        <p:nvSpPr>
          <p:cNvPr id="23" name="Organigramme : Disque magnétique 22"/>
          <p:cNvSpPr/>
          <p:nvPr/>
        </p:nvSpPr>
        <p:spPr>
          <a:xfrm>
            <a:off x="8595775" y="3039755"/>
            <a:ext cx="432048" cy="432050"/>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fr-FR" sz="900" dirty="0" err="1" smtClean="0">
                <a:solidFill>
                  <a:schemeClr val="tx1"/>
                </a:solidFill>
              </a:rPr>
              <a:t>qvd</a:t>
            </a:r>
            <a:r>
              <a:rPr lang="fr-FR" sz="900" dirty="0" smtClean="0">
                <a:solidFill>
                  <a:schemeClr val="tx1"/>
                </a:solidFill>
              </a:rPr>
              <a:t> x</a:t>
            </a:r>
            <a:endParaRPr lang="fr-FR" sz="1100" dirty="0">
              <a:solidFill>
                <a:schemeClr val="bg1"/>
              </a:solidFill>
            </a:endParaRPr>
          </a:p>
        </p:txBody>
      </p:sp>
      <p:sp>
        <p:nvSpPr>
          <p:cNvPr id="24" name="Organigramme : Document 23"/>
          <p:cNvSpPr/>
          <p:nvPr/>
        </p:nvSpPr>
        <p:spPr>
          <a:xfrm>
            <a:off x="6912520" y="4067869"/>
            <a:ext cx="1118633" cy="727493"/>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200" dirty="0" smtClean="0">
                <a:solidFill>
                  <a:schemeClr val="bg1"/>
                </a:solidFill>
              </a:rPr>
              <a:t>Consolidation</a:t>
            </a:r>
          </a:p>
          <a:p>
            <a:pPr algn="ctr" fontAlgn="auto">
              <a:spcBef>
                <a:spcPts val="0"/>
              </a:spcBef>
              <a:spcAft>
                <a:spcPts val="0"/>
              </a:spcAft>
            </a:pPr>
            <a:r>
              <a:rPr lang="fr-FR" sz="1200" dirty="0" smtClean="0">
                <a:solidFill>
                  <a:schemeClr val="bg1"/>
                </a:solidFill>
              </a:rPr>
              <a:t>.</a:t>
            </a:r>
            <a:r>
              <a:rPr lang="fr-FR" sz="1200" dirty="0" err="1" smtClean="0">
                <a:solidFill>
                  <a:schemeClr val="bg1"/>
                </a:solidFill>
              </a:rPr>
              <a:t>qvw</a:t>
            </a:r>
            <a:endParaRPr lang="fr-FR" sz="1400" dirty="0">
              <a:solidFill>
                <a:schemeClr val="bg1"/>
              </a:solidFill>
            </a:endParaRPr>
          </a:p>
        </p:txBody>
      </p:sp>
      <p:cxnSp>
        <p:nvCxnSpPr>
          <p:cNvPr id="26" name="Connecteur droit avec flèche 25"/>
          <p:cNvCxnSpPr>
            <a:stCxn id="20" idx="3"/>
          </p:cNvCxnSpPr>
          <p:nvPr/>
        </p:nvCxnSpPr>
        <p:spPr>
          <a:xfrm>
            <a:off x="6264448" y="3462476"/>
            <a:ext cx="864096" cy="54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a:stCxn id="21" idx="3"/>
          </p:cNvCxnSpPr>
          <p:nvPr/>
        </p:nvCxnSpPr>
        <p:spPr>
          <a:xfrm>
            <a:off x="7128544" y="3462476"/>
            <a:ext cx="181915" cy="54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22" idx="3"/>
          </p:cNvCxnSpPr>
          <p:nvPr/>
        </p:nvCxnSpPr>
        <p:spPr>
          <a:xfrm flipH="1">
            <a:off x="7701089" y="3462476"/>
            <a:ext cx="252028" cy="540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3" idx="3"/>
          </p:cNvCxnSpPr>
          <p:nvPr/>
        </p:nvCxnSpPr>
        <p:spPr>
          <a:xfrm flipH="1">
            <a:off x="7861212" y="3471805"/>
            <a:ext cx="950587" cy="531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4" idx="2"/>
          </p:cNvCxnSpPr>
          <p:nvPr/>
        </p:nvCxnSpPr>
        <p:spPr>
          <a:xfrm flipH="1">
            <a:off x="7471836" y="4747267"/>
            <a:ext cx="1" cy="6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rganigramme : Document 34"/>
          <p:cNvSpPr/>
          <p:nvPr/>
        </p:nvSpPr>
        <p:spPr>
          <a:xfrm>
            <a:off x="6912520" y="5443434"/>
            <a:ext cx="1118633" cy="727493"/>
          </a:xfrm>
          <a:prstGeom prst="flowChartDocumen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auto">
              <a:spcBef>
                <a:spcPts val="0"/>
              </a:spcBef>
              <a:spcAft>
                <a:spcPts val="0"/>
              </a:spcAft>
            </a:pPr>
            <a:r>
              <a:rPr lang="fr-FR" sz="1200" dirty="0" smtClean="0">
                <a:solidFill>
                  <a:schemeClr val="bg1"/>
                </a:solidFill>
              </a:rPr>
              <a:t>Interface</a:t>
            </a:r>
          </a:p>
          <a:p>
            <a:pPr algn="ctr" fontAlgn="auto">
              <a:spcBef>
                <a:spcPts val="0"/>
              </a:spcBef>
              <a:spcAft>
                <a:spcPts val="0"/>
              </a:spcAft>
            </a:pPr>
            <a:r>
              <a:rPr lang="fr-FR" sz="1200" dirty="0" smtClean="0">
                <a:solidFill>
                  <a:schemeClr val="bg1"/>
                </a:solidFill>
              </a:rPr>
              <a:t>.</a:t>
            </a:r>
            <a:r>
              <a:rPr lang="fr-FR" sz="1200" dirty="0" err="1" smtClean="0">
                <a:solidFill>
                  <a:schemeClr val="bg1"/>
                </a:solidFill>
              </a:rPr>
              <a:t>qvw</a:t>
            </a:r>
            <a:endParaRPr lang="fr-FR" sz="1200" dirty="0">
              <a:solidFill>
                <a:schemeClr val="bg1"/>
              </a:solidFill>
            </a:endParaRPr>
          </a:p>
        </p:txBody>
      </p:sp>
    </p:spTree>
    <p:extLst>
      <p:ext uri="{BB962C8B-B14F-4D97-AF65-F5344CB8AC3E}">
        <p14:creationId xmlns:p14="http://schemas.microsoft.com/office/powerpoint/2010/main" val="36644955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Qlikview</a:t>
            </a:r>
          </a:p>
        </p:txBody>
      </p:sp>
      <p:sp>
        <p:nvSpPr>
          <p:cNvPr id="10"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préconisations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4" name="Image 3"/>
          <p:cNvPicPr>
            <a:picLocks noChangeAspect="1"/>
          </p:cNvPicPr>
          <p:nvPr/>
        </p:nvPicPr>
        <p:blipFill>
          <a:blip r:embed="rId3"/>
          <a:stretch>
            <a:fillRect/>
          </a:stretch>
        </p:blipFill>
        <p:spPr>
          <a:xfrm>
            <a:off x="647824" y="2843733"/>
            <a:ext cx="2411313" cy="3627274"/>
          </a:xfrm>
          <a:prstGeom prst="rect">
            <a:avLst/>
          </a:prstGeom>
        </p:spPr>
      </p:pic>
      <p:sp>
        <p:nvSpPr>
          <p:cNvPr id="5" name="ZoneTexte 4"/>
          <p:cNvSpPr txBox="1"/>
          <p:nvPr/>
        </p:nvSpPr>
        <p:spPr>
          <a:xfrm>
            <a:off x="2989485" y="3038549"/>
            <a:ext cx="6947371" cy="300082"/>
          </a:xfrm>
          <a:prstGeom prst="rect">
            <a:avLst/>
          </a:prstGeom>
          <a:noFill/>
        </p:spPr>
        <p:txBody>
          <a:bodyPr wrap="square" rtlCol="0">
            <a:spAutoFit/>
          </a:bodyPr>
          <a:lstStyle/>
          <a:p>
            <a:r>
              <a:rPr lang="fr-FR" dirty="0" smtClean="0">
                <a:solidFill>
                  <a:schemeClr val="tx1"/>
                </a:solidFill>
                <a:latin typeface="+mn-lt"/>
              </a:rPr>
              <a:t>: Stockage des applications de chargement et de consolidation</a:t>
            </a:r>
            <a:endParaRPr lang="fr-FR" dirty="0">
              <a:solidFill>
                <a:schemeClr val="tx1"/>
              </a:solidFill>
              <a:latin typeface="+mn-lt"/>
            </a:endParaRPr>
          </a:p>
        </p:txBody>
      </p:sp>
      <p:sp>
        <p:nvSpPr>
          <p:cNvPr id="29" name="ZoneTexte 28"/>
          <p:cNvSpPr txBox="1"/>
          <p:nvPr/>
        </p:nvSpPr>
        <p:spPr>
          <a:xfrm>
            <a:off x="2989484" y="3459606"/>
            <a:ext cx="6947371" cy="300082"/>
          </a:xfrm>
          <a:prstGeom prst="rect">
            <a:avLst/>
          </a:prstGeom>
          <a:noFill/>
        </p:spPr>
        <p:txBody>
          <a:bodyPr wrap="square" rtlCol="0">
            <a:spAutoFit/>
          </a:bodyPr>
          <a:lstStyle/>
          <a:p>
            <a:r>
              <a:rPr lang="fr-FR" dirty="0" smtClean="0">
                <a:solidFill>
                  <a:schemeClr val="tx1"/>
                </a:solidFill>
                <a:latin typeface="+mn-lt"/>
              </a:rPr>
              <a:t>: Stockage des applications de chargement et de consolidation</a:t>
            </a:r>
            <a:endParaRPr lang="fr-FR" dirty="0">
              <a:solidFill>
                <a:schemeClr val="tx1"/>
              </a:solidFill>
              <a:latin typeface="+mn-lt"/>
            </a:endParaRPr>
          </a:p>
        </p:txBody>
      </p:sp>
      <p:sp>
        <p:nvSpPr>
          <p:cNvPr id="31" name="ZoneTexte 30"/>
          <p:cNvSpPr txBox="1"/>
          <p:nvPr/>
        </p:nvSpPr>
        <p:spPr>
          <a:xfrm>
            <a:off x="2989483" y="3882093"/>
            <a:ext cx="6947371" cy="300082"/>
          </a:xfrm>
          <a:prstGeom prst="rect">
            <a:avLst/>
          </a:prstGeom>
          <a:noFill/>
        </p:spPr>
        <p:txBody>
          <a:bodyPr wrap="square" rtlCol="0">
            <a:spAutoFit/>
          </a:bodyPr>
          <a:lstStyle/>
          <a:p>
            <a:r>
              <a:rPr lang="fr-FR" dirty="0" smtClean="0">
                <a:solidFill>
                  <a:schemeClr val="tx1"/>
                </a:solidFill>
                <a:latin typeface="+mn-lt"/>
              </a:rPr>
              <a:t>: Stockage des fichiers externes (paramétrage,  transcodage…)</a:t>
            </a:r>
            <a:endParaRPr lang="fr-FR" dirty="0">
              <a:solidFill>
                <a:schemeClr val="tx1"/>
              </a:solidFill>
              <a:latin typeface="+mn-lt"/>
            </a:endParaRPr>
          </a:p>
        </p:txBody>
      </p:sp>
      <p:sp>
        <p:nvSpPr>
          <p:cNvPr id="33" name="ZoneTexte 32"/>
          <p:cNvSpPr txBox="1"/>
          <p:nvPr/>
        </p:nvSpPr>
        <p:spPr>
          <a:xfrm>
            <a:off x="2989483" y="4331888"/>
            <a:ext cx="6947371" cy="300082"/>
          </a:xfrm>
          <a:prstGeom prst="rect">
            <a:avLst/>
          </a:prstGeom>
          <a:noFill/>
        </p:spPr>
        <p:txBody>
          <a:bodyPr wrap="square" rtlCol="0">
            <a:spAutoFit/>
          </a:bodyPr>
          <a:lstStyle/>
          <a:p>
            <a:r>
              <a:rPr lang="fr-FR" dirty="0" smtClean="0">
                <a:solidFill>
                  <a:schemeClr val="tx1"/>
                </a:solidFill>
                <a:latin typeface="+mn-lt"/>
              </a:rPr>
              <a:t>: Stockage de la documentation liée à l’application</a:t>
            </a:r>
            <a:endParaRPr lang="fr-FR" dirty="0">
              <a:solidFill>
                <a:schemeClr val="tx1"/>
              </a:solidFill>
              <a:latin typeface="+mn-lt"/>
            </a:endParaRPr>
          </a:p>
        </p:txBody>
      </p:sp>
      <p:sp>
        <p:nvSpPr>
          <p:cNvPr id="37" name="ZoneTexte 36"/>
          <p:cNvSpPr txBox="1"/>
          <p:nvPr/>
        </p:nvSpPr>
        <p:spPr>
          <a:xfrm>
            <a:off x="2989482" y="4791831"/>
            <a:ext cx="6947371" cy="300082"/>
          </a:xfrm>
          <a:prstGeom prst="rect">
            <a:avLst/>
          </a:prstGeom>
          <a:noFill/>
        </p:spPr>
        <p:txBody>
          <a:bodyPr wrap="square" rtlCol="0">
            <a:spAutoFit/>
          </a:bodyPr>
          <a:lstStyle/>
          <a:p>
            <a:r>
              <a:rPr lang="fr-FR" dirty="0" smtClean="0">
                <a:solidFill>
                  <a:schemeClr val="tx1"/>
                </a:solidFill>
                <a:latin typeface="+mn-lt"/>
              </a:rPr>
              <a:t>: Stockage des images nécessaires au design de l’interface</a:t>
            </a:r>
            <a:endParaRPr lang="fr-FR" dirty="0">
              <a:solidFill>
                <a:schemeClr val="tx1"/>
              </a:solidFill>
              <a:latin typeface="+mn-lt"/>
            </a:endParaRPr>
          </a:p>
        </p:txBody>
      </p:sp>
      <p:sp>
        <p:nvSpPr>
          <p:cNvPr id="40" name="ZoneTexte 39"/>
          <p:cNvSpPr txBox="1"/>
          <p:nvPr/>
        </p:nvSpPr>
        <p:spPr>
          <a:xfrm>
            <a:off x="2989482" y="5212888"/>
            <a:ext cx="6947371" cy="300082"/>
          </a:xfrm>
          <a:prstGeom prst="rect">
            <a:avLst/>
          </a:prstGeom>
          <a:noFill/>
        </p:spPr>
        <p:txBody>
          <a:bodyPr wrap="square" rtlCol="0">
            <a:spAutoFit/>
          </a:bodyPr>
          <a:lstStyle/>
          <a:p>
            <a:r>
              <a:rPr lang="fr-FR" dirty="0" smtClean="0">
                <a:solidFill>
                  <a:schemeClr val="tx1"/>
                </a:solidFill>
                <a:latin typeface="+mn-lt"/>
              </a:rPr>
              <a:t>: Stockage des fichiers scripts externalisés</a:t>
            </a:r>
            <a:endParaRPr lang="fr-FR" dirty="0">
              <a:solidFill>
                <a:schemeClr val="tx1"/>
              </a:solidFill>
              <a:latin typeface="+mn-lt"/>
            </a:endParaRPr>
          </a:p>
        </p:txBody>
      </p:sp>
      <p:sp>
        <p:nvSpPr>
          <p:cNvPr id="41" name="ZoneTexte 40"/>
          <p:cNvSpPr txBox="1"/>
          <p:nvPr/>
        </p:nvSpPr>
        <p:spPr>
          <a:xfrm>
            <a:off x="2989482" y="5664113"/>
            <a:ext cx="6947371" cy="300082"/>
          </a:xfrm>
          <a:prstGeom prst="rect">
            <a:avLst/>
          </a:prstGeom>
          <a:noFill/>
        </p:spPr>
        <p:txBody>
          <a:bodyPr wrap="square" rtlCol="0">
            <a:spAutoFit/>
          </a:bodyPr>
          <a:lstStyle/>
          <a:p>
            <a:r>
              <a:rPr lang="fr-FR" dirty="0" smtClean="0">
                <a:solidFill>
                  <a:schemeClr val="tx1"/>
                </a:solidFill>
                <a:latin typeface="+mn-lt"/>
              </a:rPr>
              <a:t>: Stockage de l’interface finale</a:t>
            </a:r>
            <a:endParaRPr lang="fr-FR" dirty="0">
              <a:solidFill>
                <a:schemeClr val="tx1"/>
              </a:solidFill>
              <a:latin typeface="+mn-lt"/>
            </a:endParaRPr>
          </a:p>
        </p:txBody>
      </p:sp>
      <p:sp>
        <p:nvSpPr>
          <p:cNvPr id="42" name="ZoneTexte 41"/>
          <p:cNvSpPr txBox="1"/>
          <p:nvPr/>
        </p:nvSpPr>
        <p:spPr>
          <a:xfrm>
            <a:off x="2991838" y="6056730"/>
            <a:ext cx="6947371" cy="300082"/>
          </a:xfrm>
          <a:prstGeom prst="rect">
            <a:avLst/>
          </a:prstGeom>
          <a:noFill/>
        </p:spPr>
        <p:txBody>
          <a:bodyPr wrap="square" rtlCol="0">
            <a:spAutoFit/>
          </a:bodyPr>
          <a:lstStyle/>
          <a:p>
            <a:r>
              <a:rPr lang="fr-FR" dirty="0" smtClean="0">
                <a:solidFill>
                  <a:schemeClr val="tx1"/>
                </a:solidFill>
                <a:latin typeface="+mn-lt"/>
              </a:rPr>
              <a:t>: Stockage des QVD</a:t>
            </a:r>
            <a:endParaRPr lang="fr-FR" dirty="0">
              <a:solidFill>
                <a:schemeClr val="tx1"/>
              </a:solidFill>
              <a:latin typeface="+mn-lt"/>
            </a:endParaRPr>
          </a:p>
        </p:txBody>
      </p:sp>
      <p:sp>
        <p:nvSpPr>
          <p:cNvPr id="13" name="Espace réservé du contenu 2"/>
          <p:cNvSpPr txBox="1">
            <a:spLocks/>
          </p:cNvSpPr>
          <p:nvPr/>
        </p:nvSpPr>
        <p:spPr>
          <a:xfrm>
            <a:off x="504031" y="2123653"/>
            <a:ext cx="9432825" cy="5069330"/>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defTabSz="914400">
              <a:lnSpc>
                <a:spcPct val="100000"/>
              </a:lnSpc>
              <a:buClrTx/>
              <a:buSzTx/>
            </a:pPr>
            <a:r>
              <a:rPr lang="fr-FR" dirty="0" smtClean="0"/>
              <a:t>Arborescence du projet</a:t>
            </a:r>
            <a:endParaRPr lang="fr-FR" sz="2359" dirty="0"/>
          </a:p>
        </p:txBody>
      </p:sp>
    </p:spTree>
    <p:extLst>
      <p:ext uri="{BB962C8B-B14F-4D97-AF65-F5344CB8AC3E}">
        <p14:creationId xmlns:p14="http://schemas.microsoft.com/office/powerpoint/2010/main" val="39443890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p:cNvGrpSpPr/>
          <p:nvPr/>
        </p:nvGrpSpPr>
        <p:grpSpPr>
          <a:xfrm>
            <a:off x="298450" y="2160588"/>
            <a:ext cx="9277350" cy="4829175"/>
            <a:chOff x="298450" y="2160588"/>
            <a:chExt cx="9277350" cy="4829175"/>
          </a:xfrm>
        </p:grpSpPr>
        <p:grpSp>
          <p:nvGrpSpPr>
            <p:cNvPr id="27654" name="Group 5"/>
            <p:cNvGrpSpPr>
              <a:grpSpLocks/>
            </p:cNvGrpSpPr>
            <p:nvPr/>
          </p:nvGrpSpPr>
          <p:grpSpPr bwMode="auto">
            <a:xfrm>
              <a:off x="298450" y="2162175"/>
              <a:ext cx="2938463" cy="3956050"/>
              <a:chOff x="188" y="1362"/>
              <a:chExt cx="1851" cy="2492"/>
            </a:xfrm>
          </p:grpSpPr>
          <p:pic>
            <p:nvPicPr>
              <p:cNvPr id="276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1362"/>
                <a:ext cx="1852" cy="9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877"/>
                <a:ext cx="1852" cy="9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8" name="Text Box 8"/>
              <p:cNvSpPr txBox="1">
                <a:spLocks noChangeArrowheads="1"/>
              </p:cNvSpPr>
              <p:nvPr/>
            </p:nvSpPr>
            <p:spPr bwMode="auto">
              <a:xfrm>
                <a:off x="1020" y="2268"/>
                <a:ext cx="211" cy="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000">
                    <a:solidFill>
                      <a:srgbClr val="000000"/>
                    </a:solidFill>
                    <a:latin typeface="+mn-lt"/>
                    <a:cs typeface="Arial" charset="0"/>
                  </a:rPr>
                  <a:t>●</a:t>
                </a:r>
              </a:p>
              <a:p>
                <a:pPr eaLnBrk="1">
                  <a:lnSpc>
                    <a:spcPct val="100000"/>
                  </a:lnSpc>
                </a:pPr>
                <a:r>
                  <a:rPr lang="fr-FR" sz="2000">
                    <a:solidFill>
                      <a:srgbClr val="000000"/>
                    </a:solidFill>
                    <a:latin typeface="+mn-lt"/>
                    <a:cs typeface="Arial" charset="0"/>
                  </a:rPr>
                  <a:t>●</a:t>
                </a:r>
              </a:p>
              <a:p>
                <a:pPr eaLnBrk="1">
                  <a:lnSpc>
                    <a:spcPct val="100000"/>
                  </a:lnSpc>
                </a:pPr>
                <a:r>
                  <a:rPr lang="fr-FR" sz="2000">
                    <a:solidFill>
                      <a:srgbClr val="000000"/>
                    </a:solidFill>
                    <a:latin typeface="+mn-lt"/>
                    <a:cs typeface="Arial" charset="0"/>
                  </a:rPr>
                  <a:t>●</a:t>
                </a:r>
              </a:p>
            </p:txBody>
          </p:sp>
        </p:grpSp>
        <p:pic>
          <p:nvPicPr>
            <p:cNvPr id="2765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2160588"/>
              <a:ext cx="5867400" cy="4829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 name="Titre 3"/>
          <p:cNvSpPr>
            <a:spLocks noGrp="1"/>
          </p:cNvSpPr>
          <p:nvPr>
            <p:ph type="title"/>
          </p:nvPr>
        </p:nvSpPr>
        <p:spPr/>
        <p:txBody>
          <a:bodyPr/>
          <a:lstStyle/>
          <a:p>
            <a:r>
              <a:rPr lang="fr-FR" dirty="0">
                <a:latin typeface="+mn-lt"/>
              </a:rPr>
              <a:t>Qlikview</a:t>
            </a:r>
          </a:p>
        </p:txBody>
      </p:sp>
      <p:sp>
        <p:nvSpPr>
          <p:cNvPr id="5" name="Espace réservé du contenu 4"/>
          <p:cNvSpPr>
            <a:spLocks noGrp="1"/>
          </p:cNvSpPr>
          <p:nvPr>
            <p:ph idx="1"/>
          </p:nvPr>
        </p:nvSpPr>
        <p:spPr>
          <a:xfrm>
            <a:off x="436051" y="1403573"/>
            <a:ext cx="9072563" cy="4989036"/>
          </a:xfrm>
        </p:spPr>
        <p:txBody>
          <a:bodyPr vert="horz" lIns="100717" tIns="50361" rIns="100717" bIns="50361" rtlCol="0">
            <a:normAutofit/>
          </a:bodyPr>
          <a:lstStyle/>
          <a:p>
            <a:pPr marL="0" indent="0" fontAlgn="base">
              <a:lnSpc>
                <a:spcPct val="75000"/>
              </a:lnSpc>
              <a:spcAft>
                <a:spcPct val="0"/>
              </a:spcAft>
              <a:buClr>
                <a:srgbClr val="000000"/>
              </a:buClr>
              <a:buSzPct val="10000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la </a:t>
            </a:r>
            <a:r>
              <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visionneuse de </a:t>
            </a: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tables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7400579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Text Box 9"/>
          <p:cNvSpPr txBox="1">
            <a:spLocks noChangeArrowheads="1"/>
          </p:cNvSpPr>
          <p:nvPr/>
        </p:nvSpPr>
        <p:spPr bwMode="auto">
          <a:xfrm>
            <a:off x="376238" y="2232025"/>
            <a:ext cx="2324100" cy="37878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000" dirty="0" smtClean="0">
                <a:solidFill>
                  <a:srgbClr val="000000"/>
                </a:solidFill>
                <a:latin typeface="+mn-lt"/>
              </a:rPr>
              <a:t>En </a:t>
            </a:r>
            <a:r>
              <a:rPr lang="fr-FR" sz="2000" dirty="0">
                <a:solidFill>
                  <a:srgbClr val="000000"/>
                </a:solidFill>
                <a:latin typeface="+mn-lt"/>
              </a:rPr>
              <a:t>passant la souris </a:t>
            </a:r>
            <a:r>
              <a:rPr lang="fr-FR" sz="2000" b="1" dirty="0">
                <a:solidFill>
                  <a:srgbClr val="000000"/>
                </a:solidFill>
                <a:latin typeface="+mn-lt"/>
              </a:rPr>
              <a:t>sur le nom</a:t>
            </a:r>
            <a:r>
              <a:rPr lang="fr-FR" sz="2000" dirty="0">
                <a:solidFill>
                  <a:srgbClr val="000000"/>
                </a:solidFill>
                <a:latin typeface="+mn-lt"/>
              </a:rPr>
              <a:t> de la table</a:t>
            </a:r>
          </a:p>
          <a:p>
            <a:pPr eaLnBrk="1">
              <a:lnSpc>
                <a:spcPct val="100000"/>
              </a:lnSpc>
            </a:pPr>
            <a:endParaRPr lang="fr-FR" sz="2000" dirty="0">
              <a:solidFill>
                <a:srgbClr val="000000"/>
              </a:solidFill>
              <a:latin typeface="+mn-lt"/>
            </a:endParaRPr>
          </a:p>
          <a:p>
            <a:pPr eaLnBrk="1">
              <a:lnSpc>
                <a:spcPct val="100000"/>
              </a:lnSpc>
            </a:pPr>
            <a:endParaRPr lang="fr-FR" sz="2000" dirty="0">
              <a:solidFill>
                <a:srgbClr val="000000"/>
              </a:solidFill>
              <a:latin typeface="+mn-lt"/>
            </a:endParaRPr>
          </a:p>
          <a:p>
            <a:pPr eaLnBrk="1">
              <a:lnSpc>
                <a:spcPct val="100000"/>
              </a:lnSpc>
            </a:pPr>
            <a:r>
              <a:rPr lang="fr-FR" sz="2000" dirty="0" smtClean="0">
                <a:solidFill>
                  <a:srgbClr val="000000"/>
                </a:solidFill>
                <a:latin typeface="+mn-lt"/>
              </a:rPr>
              <a:t>En </a:t>
            </a:r>
            <a:r>
              <a:rPr lang="fr-FR" sz="2000" dirty="0">
                <a:solidFill>
                  <a:srgbClr val="000000"/>
                </a:solidFill>
                <a:latin typeface="+mn-lt"/>
              </a:rPr>
              <a:t>passant la souris </a:t>
            </a:r>
            <a:r>
              <a:rPr lang="fr-FR" sz="2000" b="1" dirty="0">
                <a:solidFill>
                  <a:srgbClr val="000000"/>
                </a:solidFill>
                <a:latin typeface="+mn-lt"/>
              </a:rPr>
              <a:t>sur un champ</a:t>
            </a:r>
            <a:r>
              <a:rPr lang="fr-FR" sz="2000" dirty="0">
                <a:solidFill>
                  <a:srgbClr val="000000"/>
                </a:solidFill>
                <a:latin typeface="+mn-lt"/>
              </a:rPr>
              <a:t> de la table</a:t>
            </a:r>
          </a:p>
          <a:p>
            <a:pPr eaLnBrk="1">
              <a:lnSpc>
                <a:spcPct val="100000"/>
              </a:lnSpc>
            </a:pPr>
            <a:endParaRPr lang="fr-FR" sz="2000" dirty="0">
              <a:solidFill>
                <a:srgbClr val="000000"/>
              </a:solidFill>
              <a:latin typeface="+mn-lt"/>
            </a:endParaRPr>
          </a:p>
          <a:p>
            <a:pPr eaLnBrk="1">
              <a:lnSpc>
                <a:spcPct val="100000"/>
              </a:lnSpc>
            </a:pPr>
            <a:endParaRPr lang="fr-FR" sz="2000" dirty="0">
              <a:solidFill>
                <a:srgbClr val="000000"/>
              </a:solidFill>
              <a:latin typeface="+mn-lt"/>
            </a:endParaRPr>
          </a:p>
          <a:p>
            <a:pPr eaLnBrk="1">
              <a:lnSpc>
                <a:spcPct val="100000"/>
              </a:lnSpc>
            </a:pPr>
            <a:r>
              <a:rPr lang="fr-FR" sz="2000" dirty="0" smtClean="0">
                <a:solidFill>
                  <a:srgbClr val="000000"/>
                </a:solidFill>
                <a:latin typeface="+mn-lt"/>
              </a:rPr>
              <a:t>En </a:t>
            </a:r>
            <a:r>
              <a:rPr lang="fr-FR" sz="2000" dirty="0">
                <a:solidFill>
                  <a:srgbClr val="000000"/>
                </a:solidFill>
                <a:latin typeface="+mn-lt"/>
              </a:rPr>
              <a:t>faisant un </a:t>
            </a:r>
          </a:p>
          <a:p>
            <a:pPr eaLnBrk="1">
              <a:lnSpc>
                <a:spcPct val="100000"/>
              </a:lnSpc>
            </a:pPr>
            <a:r>
              <a:rPr lang="fr-FR" sz="2000" b="1" dirty="0">
                <a:solidFill>
                  <a:srgbClr val="000000"/>
                </a:solidFill>
                <a:latin typeface="+mn-lt"/>
              </a:rPr>
              <a:t>clic-droit</a:t>
            </a:r>
            <a:r>
              <a:rPr lang="fr-FR" sz="2000" dirty="0">
                <a:solidFill>
                  <a:srgbClr val="000000"/>
                </a:solidFill>
                <a:latin typeface="+mn-lt"/>
              </a:rPr>
              <a:t> sur la table</a:t>
            </a:r>
          </a:p>
        </p:txBody>
      </p:sp>
      <p:sp>
        <p:nvSpPr>
          <p:cNvPr id="4" name="Titre 3"/>
          <p:cNvSpPr>
            <a:spLocks noGrp="1"/>
          </p:cNvSpPr>
          <p:nvPr>
            <p:ph type="title"/>
          </p:nvPr>
        </p:nvSpPr>
        <p:spPr/>
        <p:txBody>
          <a:bodyPr/>
          <a:lstStyle/>
          <a:p>
            <a:r>
              <a:rPr lang="fr-FR" dirty="0">
                <a:latin typeface="+mn-lt"/>
              </a:rPr>
              <a:t>Qlikview</a:t>
            </a:r>
          </a:p>
        </p:txBody>
      </p:sp>
      <p:sp>
        <p:nvSpPr>
          <p:cNvPr id="5" name="Espace réservé du contenu 4"/>
          <p:cNvSpPr>
            <a:spLocks noGrp="1"/>
          </p:cNvSpPr>
          <p:nvPr>
            <p:ph idx="1"/>
          </p:nvPr>
        </p:nvSpPr>
        <p:spPr>
          <a:xfrm>
            <a:off x="436051" y="1403573"/>
            <a:ext cx="9072563" cy="522065"/>
          </a:xfrm>
        </p:spPr>
        <p:txBody>
          <a:bodyPr vert="horz" lIns="100717" tIns="50361" rIns="100717" bIns="50361" rtlCol="0">
            <a:normAutofit/>
          </a:bodyPr>
          <a:lstStyle/>
          <a:p>
            <a:pPr marL="0" indent="0" fontAlgn="base">
              <a:lnSpc>
                <a:spcPct val="75000"/>
              </a:lnSpc>
              <a:spcAft>
                <a:spcPct val="0"/>
              </a:spcAft>
              <a:buClr>
                <a:srgbClr val="000000"/>
              </a:buClr>
              <a:buSzPct val="10000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la </a:t>
            </a:r>
            <a:r>
              <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visionneuse de </a:t>
            </a: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tables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5971597" y="4904618"/>
            <a:ext cx="4078492" cy="2502965"/>
          </a:xfrm>
          <a:prstGeom prst="rect">
            <a:avLst/>
          </a:prstGeom>
        </p:spPr>
      </p:pic>
      <p:pic>
        <p:nvPicPr>
          <p:cNvPr id="6" name="Image 5"/>
          <p:cNvPicPr>
            <a:picLocks noChangeAspect="1"/>
          </p:cNvPicPr>
          <p:nvPr/>
        </p:nvPicPr>
        <p:blipFill rotWithShape="1">
          <a:blip r:embed="rId4"/>
          <a:srcRect l="43913" t="30313" r="40591" b="36219"/>
          <a:stretch/>
        </p:blipFill>
        <p:spPr>
          <a:xfrm>
            <a:off x="2739784" y="4931965"/>
            <a:ext cx="2016224" cy="2448272"/>
          </a:xfrm>
          <a:prstGeom prst="rect">
            <a:avLst/>
          </a:prstGeom>
        </p:spPr>
      </p:pic>
      <p:pic>
        <p:nvPicPr>
          <p:cNvPr id="7" name="Image 6"/>
          <p:cNvPicPr>
            <a:picLocks noChangeAspect="1"/>
          </p:cNvPicPr>
          <p:nvPr/>
        </p:nvPicPr>
        <p:blipFill rotWithShape="1">
          <a:blip r:embed="rId5"/>
          <a:srcRect l="44466" t="32281" r="43912" b="48703"/>
          <a:stretch/>
        </p:blipFill>
        <p:spPr>
          <a:xfrm>
            <a:off x="2824159" y="1999908"/>
            <a:ext cx="1512168" cy="1390993"/>
          </a:xfrm>
          <a:prstGeom prst="rect">
            <a:avLst/>
          </a:prstGeom>
        </p:spPr>
      </p:pic>
      <p:pic>
        <p:nvPicPr>
          <p:cNvPr id="8" name="Image 7"/>
          <p:cNvPicPr>
            <a:picLocks noChangeAspect="1"/>
          </p:cNvPicPr>
          <p:nvPr/>
        </p:nvPicPr>
        <p:blipFill rotWithShape="1">
          <a:blip r:embed="rId6"/>
          <a:srcRect l="44465" t="41141" r="35611" b="43109"/>
          <a:stretch/>
        </p:blipFill>
        <p:spPr>
          <a:xfrm>
            <a:off x="2852535" y="3659356"/>
            <a:ext cx="2592288" cy="1152128"/>
          </a:xfrm>
          <a:prstGeom prst="rect">
            <a:avLst/>
          </a:prstGeom>
        </p:spPr>
      </p:pic>
      <p:sp>
        <p:nvSpPr>
          <p:cNvPr id="9" name="Flèche droite 8"/>
          <p:cNvSpPr/>
          <p:nvPr/>
        </p:nvSpPr>
        <p:spPr>
          <a:xfrm>
            <a:off x="4756008" y="5868069"/>
            <a:ext cx="932376" cy="288031"/>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Tree>
    <p:extLst>
      <p:ext uri="{BB962C8B-B14F-4D97-AF65-F5344CB8AC3E}">
        <p14:creationId xmlns:p14="http://schemas.microsoft.com/office/powerpoint/2010/main" val="36930353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latin typeface="+mn-lt"/>
              </a:rPr>
              <a:t>Qlikview</a:t>
            </a:r>
            <a:endParaRPr lang="fr-FR" dirty="0">
              <a:latin typeface="+mn-lt"/>
            </a:endParaRPr>
          </a:p>
        </p:txBody>
      </p:sp>
      <p:sp>
        <p:nvSpPr>
          <p:cNvPr id="3" name="Espace réservé du contenu 2"/>
          <p:cNvSpPr>
            <a:spLocks noGrp="1"/>
          </p:cNvSpPr>
          <p:nvPr>
            <p:ph idx="1"/>
          </p:nvPr>
        </p:nvSpPr>
        <p:spPr/>
        <p:txBody>
          <a:bodyPr vert="horz" lIns="100717" tIns="50361" rIns="100717" bIns="50361" rtlCol="0">
            <a:normAutofit/>
          </a:bodyPr>
          <a:lstStyle/>
          <a:p>
            <a:r>
              <a:rPr lang="fr-FR" dirty="0"/>
              <a:t>A propos de </a:t>
            </a:r>
            <a:r>
              <a:rPr lang="fr-FR" b="1" dirty="0" smtClean="0"/>
              <a:t>Qlik </a:t>
            </a:r>
            <a:r>
              <a:rPr lang="fr-FR" dirty="0" smtClean="0"/>
              <a:t>(anciennement Qliktech)</a:t>
            </a:r>
            <a:endParaRPr lang="fr-FR" dirty="0"/>
          </a:p>
          <a:p>
            <a:pPr lvl="1"/>
            <a:r>
              <a:rPr lang="fr-FR" sz="2800" dirty="0"/>
              <a:t>Société suédoise éditrice du logiciel, fondée en </a:t>
            </a:r>
            <a:r>
              <a:rPr lang="fr-FR" sz="2800" dirty="0" smtClean="0"/>
              <a:t>1993</a:t>
            </a:r>
          </a:p>
          <a:p>
            <a:pPr lvl="1"/>
            <a:r>
              <a:rPr lang="fr-FR" sz="2800" dirty="0" smtClean="0"/>
              <a:t>Fournisseur de Qlikview et Qliksense</a:t>
            </a:r>
          </a:p>
          <a:p>
            <a:pPr marL="503972" lvl="1" indent="0">
              <a:buNone/>
            </a:pPr>
            <a:endParaRPr lang="fr-FR" sz="2800" dirty="0"/>
          </a:p>
          <a:p>
            <a:r>
              <a:rPr lang="fr-FR" dirty="0"/>
              <a:t> A propos de</a:t>
            </a:r>
            <a:r>
              <a:rPr lang="fr-FR" b="1" dirty="0"/>
              <a:t> Qlikview</a:t>
            </a:r>
          </a:p>
          <a:p>
            <a:pPr lvl="1"/>
            <a:r>
              <a:rPr lang="fr-FR" sz="2800" dirty="0"/>
              <a:t>Création de la </a:t>
            </a:r>
            <a:r>
              <a:rPr lang="fr-FR" sz="2800" dirty="0" smtClean="0"/>
              <a:t>1</a:t>
            </a:r>
            <a:r>
              <a:rPr lang="fr-FR" sz="2800" baseline="30000" dirty="0" smtClean="0"/>
              <a:t>ère</a:t>
            </a:r>
            <a:r>
              <a:rPr lang="fr-FR" sz="2800" dirty="0" smtClean="0"/>
              <a:t> version </a:t>
            </a:r>
            <a:r>
              <a:rPr lang="fr-FR" sz="2800" dirty="0"/>
              <a:t>de Qlikview en 1995</a:t>
            </a:r>
          </a:p>
          <a:p>
            <a:pPr lvl="1"/>
            <a:r>
              <a:rPr lang="fr-FR" sz="2800" dirty="0" smtClean="0"/>
              <a:t>Brevet sur la technologie de Mémoire Associative</a:t>
            </a:r>
          </a:p>
          <a:p>
            <a:pPr lvl="1"/>
            <a:r>
              <a:rPr lang="fr-FR" sz="2800" dirty="0" smtClean="0"/>
              <a:t>Qlikview 12 (novembre 2015)</a:t>
            </a:r>
            <a:endParaRPr lang="fr-FR" sz="2800" dirty="0"/>
          </a:p>
        </p:txBody>
      </p:sp>
    </p:spTree>
    <p:extLst>
      <p:ext uri="{BB962C8B-B14F-4D97-AF65-F5344CB8AC3E}">
        <p14:creationId xmlns:p14="http://schemas.microsoft.com/office/powerpoint/2010/main" val="41905538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4"/>
          <p:cNvSpPr txBox="1">
            <a:spLocks noChangeArrowheads="1"/>
          </p:cNvSpPr>
          <p:nvPr/>
        </p:nvSpPr>
        <p:spPr bwMode="auto">
          <a:xfrm>
            <a:off x="376238" y="2879725"/>
            <a:ext cx="9344025" cy="405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000" b="1">
                <a:solidFill>
                  <a:srgbClr val="000000"/>
                </a:solidFill>
                <a:latin typeface="+mn-lt"/>
              </a:rPr>
              <a:t> Exporter une image</a:t>
            </a:r>
            <a:r>
              <a:rPr lang="fr-FR" sz="2000">
                <a:solidFill>
                  <a:srgbClr val="000000"/>
                </a:solidFill>
                <a:latin typeface="+mn-lt"/>
              </a:rPr>
              <a:t> au format png</a:t>
            </a:r>
          </a:p>
          <a:p>
            <a:pPr eaLnBrk="1">
              <a:lnSpc>
                <a:spcPct val="100000"/>
              </a:lnSpc>
            </a:pPr>
            <a:endParaRPr lang="fr-FR" sz="2000">
              <a:solidFill>
                <a:srgbClr val="000000"/>
              </a:solidFill>
              <a:latin typeface="+mn-lt"/>
            </a:endParaRPr>
          </a:p>
          <a:p>
            <a:pPr eaLnBrk="1">
              <a:lnSpc>
                <a:spcPct val="100000"/>
              </a:lnSpc>
            </a:pPr>
            <a:r>
              <a:rPr lang="fr-FR" sz="2000" b="1">
                <a:solidFill>
                  <a:srgbClr val="000000"/>
                </a:solidFill>
                <a:latin typeface="+mn-lt"/>
              </a:rPr>
              <a:t> Exporter la structure</a:t>
            </a:r>
          </a:p>
          <a:p>
            <a:pPr eaLnBrk="1">
              <a:lnSpc>
                <a:spcPct val="100000"/>
              </a:lnSpc>
            </a:pPr>
            <a:endParaRPr lang="fr-FR" sz="2000" b="1">
              <a:solidFill>
                <a:srgbClr val="000000"/>
              </a:solidFill>
              <a:latin typeface="+mn-lt"/>
            </a:endParaRPr>
          </a:p>
          <a:p>
            <a:pPr eaLnBrk="1">
              <a:lnSpc>
                <a:spcPct val="100000"/>
              </a:lnSpc>
            </a:pPr>
            <a:r>
              <a:rPr lang="fr-FR" sz="2000" b="1">
                <a:solidFill>
                  <a:srgbClr val="000000"/>
                </a:solidFill>
                <a:latin typeface="+mn-lt"/>
              </a:rPr>
              <a:t> 	</a:t>
            </a:r>
            <a:r>
              <a:rPr lang="fr-FR" sz="2000">
                <a:solidFill>
                  <a:srgbClr val="000000"/>
                </a:solidFill>
                <a:latin typeface="+mn-lt"/>
              </a:rPr>
              <a:t>fournit des informations sur les champs, les tables et les jointures</a:t>
            </a:r>
          </a:p>
          <a:p>
            <a:pPr eaLnBrk="1">
              <a:lnSpc>
                <a:spcPct val="100000"/>
              </a:lnSpc>
            </a:pPr>
            <a:r>
              <a:rPr lang="fr-FR" sz="2000">
                <a:solidFill>
                  <a:srgbClr val="000000"/>
                </a:solidFill>
                <a:latin typeface="+mn-lt"/>
              </a:rPr>
              <a:t> 	(extensions .tab, à ouvrir avec le bloc note ou excel)</a:t>
            </a:r>
          </a:p>
          <a:p>
            <a:pPr eaLnBrk="1">
              <a:lnSpc>
                <a:spcPct val="100000"/>
              </a:lnSpc>
            </a:pPr>
            <a:endParaRPr lang="fr-FR" sz="2000">
              <a:solidFill>
                <a:srgbClr val="000000"/>
              </a:solidFill>
              <a:latin typeface="+mn-lt"/>
            </a:endParaRPr>
          </a:p>
          <a:p>
            <a:pPr eaLnBrk="1">
              <a:lnSpc>
                <a:spcPct val="100000"/>
              </a:lnSpc>
            </a:pPr>
            <a:r>
              <a:rPr lang="fr-FR" sz="2000" b="1">
                <a:solidFill>
                  <a:srgbClr val="000000"/>
                </a:solidFill>
                <a:latin typeface="+mn-lt"/>
              </a:rPr>
              <a:t> Imprimer</a:t>
            </a:r>
          </a:p>
          <a:p>
            <a:pPr eaLnBrk="1">
              <a:lnSpc>
                <a:spcPct val="100000"/>
              </a:lnSpc>
            </a:pPr>
            <a:endParaRPr lang="fr-FR" sz="2000" b="1">
              <a:solidFill>
                <a:srgbClr val="000000"/>
              </a:solidFill>
              <a:latin typeface="+mn-lt"/>
            </a:endParaRPr>
          </a:p>
          <a:p>
            <a:pPr eaLnBrk="1">
              <a:lnSpc>
                <a:spcPct val="100000"/>
              </a:lnSpc>
            </a:pPr>
            <a:r>
              <a:rPr lang="fr-FR" sz="2000" b="1">
                <a:solidFill>
                  <a:srgbClr val="000000"/>
                </a:solidFill>
                <a:latin typeface="+mn-lt"/>
              </a:rPr>
              <a:t> Copier l'image</a:t>
            </a:r>
            <a:r>
              <a:rPr lang="fr-FR" sz="2000">
                <a:solidFill>
                  <a:srgbClr val="000000"/>
                </a:solidFill>
                <a:latin typeface="+mn-lt"/>
              </a:rPr>
              <a:t> dans le presse papier</a:t>
            </a:r>
          </a:p>
          <a:p>
            <a:pPr eaLnBrk="1">
              <a:lnSpc>
                <a:spcPct val="100000"/>
              </a:lnSpc>
            </a:pPr>
            <a:endParaRPr lang="fr-FR" sz="2000">
              <a:solidFill>
                <a:srgbClr val="000000"/>
              </a:solidFill>
              <a:latin typeface="+mn-lt"/>
            </a:endParaRPr>
          </a:p>
          <a:p>
            <a:pPr eaLnBrk="1">
              <a:lnSpc>
                <a:spcPct val="100000"/>
              </a:lnSpc>
            </a:pPr>
            <a:r>
              <a:rPr lang="fr-FR" sz="2000" b="1">
                <a:solidFill>
                  <a:srgbClr val="000000"/>
                </a:solidFill>
                <a:latin typeface="+mn-lt"/>
              </a:rPr>
              <a:t> Disposition automatique </a:t>
            </a:r>
            <a:r>
              <a:rPr lang="fr-FR" sz="2000">
                <a:solidFill>
                  <a:srgbClr val="000000"/>
                </a:solidFill>
                <a:latin typeface="+mn-lt"/>
              </a:rPr>
              <a:t>réorganise les tables</a:t>
            </a:r>
          </a:p>
          <a:p>
            <a:pPr eaLnBrk="1">
              <a:lnSpc>
                <a:spcPct val="100000"/>
              </a:lnSpc>
            </a:pPr>
            <a:endParaRPr lang="fr-FR" sz="2000" b="1">
              <a:solidFill>
                <a:srgbClr val="000000"/>
              </a:solidFill>
              <a:latin typeface="+mn-lt"/>
            </a:endParaRPr>
          </a:p>
        </p:txBody>
      </p:sp>
      <p:pic>
        <p:nvPicPr>
          <p:cNvPr id="2970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8" y="2092325"/>
            <a:ext cx="9618662" cy="29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70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3492500"/>
            <a:ext cx="5857875" cy="581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Qlikview</a:t>
            </a:r>
          </a:p>
        </p:txBody>
      </p:sp>
      <p:sp>
        <p:nvSpPr>
          <p:cNvPr id="5" name="Espace réservé du contenu 4"/>
          <p:cNvSpPr>
            <a:spLocks noGrp="1"/>
          </p:cNvSpPr>
          <p:nvPr>
            <p:ph idx="1"/>
          </p:nvPr>
        </p:nvSpPr>
        <p:spPr>
          <a:xfrm>
            <a:off x="463436" y="1403573"/>
            <a:ext cx="9072563" cy="4989036"/>
          </a:xfrm>
        </p:spPr>
        <p:txBody>
          <a:bodyPr vert="horz" lIns="100717" tIns="50361" rIns="100717" bIns="50361" rtlCol="0">
            <a:normAutofit/>
          </a:bodyPr>
          <a:lstStyle/>
          <a:p>
            <a:pPr marL="0" indent="0" fontAlgn="base">
              <a:lnSpc>
                <a:spcPct val="75000"/>
              </a:lnSpc>
              <a:spcAft>
                <a:spcPct val="0"/>
              </a:spcAft>
              <a:buClr>
                <a:srgbClr val="000000"/>
              </a:buClr>
              <a:buSzPct val="100000"/>
              <a:buNone/>
            </a:pPr>
            <a:r>
              <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La visionneuse de </a:t>
            </a: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tables: </a:t>
            </a:r>
            <a:r>
              <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fonctions</a:t>
            </a:r>
          </a:p>
        </p:txBody>
      </p:sp>
    </p:spTree>
    <p:extLst>
      <p:ext uri="{BB962C8B-B14F-4D97-AF65-F5344CB8AC3E}">
        <p14:creationId xmlns:p14="http://schemas.microsoft.com/office/powerpoint/2010/main" val="29205981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89095"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généralités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436051" y="2217077"/>
            <a:ext cx="9284212" cy="449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200" dirty="0">
                <a:solidFill>
                  <a:srgbClr val="000000"/>
                </a:solidFill>
                <a:latin typeface="+mn-lt"/>
              </a:rPr>
              <a:t>Un document Qlikview contient :</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données</a:t>
            </a:r>
          </a:p>
          <a:p>
            <a:pPr lvl="1" eaLnBrk="1">
              <a:lnSpc>
                <a:spcPct val="100000"/>
              </a:lnSpc>
              <a:buFont typeface="Arial" panose="020B0604020202020204" pitchFamily="34" charset="0"/>
              <a:buChar char="•"/>
            </a:pPr>
            <a:r>
              <a:rPr lang="fr-FR" sz="2200" dirty="0" smtClean="0">
                <a:solidFill>
                  <a:srgbClr val="000000"/>
                </a:solidFill>
                <a:latin typeface="+mn-lt"/>
              </a:rPr>
              <a:t>La </a:t>
            </a:r>
            <a:r>
              <a:rPr lang="fr-FR" sz="2200" dirty="0">
                <a:solidFill>
                  <a:srgbClr val="000000"/>
                </a:solidFill>
                <a:latin typeface="+mn-lt"/>
              </a:rPr>
              <a:t>présentation</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propriétés du document et des objets</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sélections</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favoris</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rapports</a:t>
            </a:r>
          </a:p>
          <a:p>
            <a:pPr lvl="1" eaLnBrk="1">
              <a:lnSpc>
                <a:spcPct val="100000"/>
              </a:lnSpc>
              <a:buFont typeface="Arial" panose="020B0604020202020204" pitchFamily="34" charset="0"/>
              <a:buChar char="•"/>
            </a:pPr>
            <a:r>
              <a:rPr lang="fr-FR" sz="2200" dirty="0" smtClean="0">
                <a:solidFill>
                  <a:srgbClr val="000000"/>
                </a:solidFill>
                <a:latin typeface="+mn-lt"/>
              </a:rPr>
              <a:t>Les </a:t>
            </a:r>
            <a:r>
              <a:rPr lang="fr-FR" sz="2200" dirty="0">
                <a:solidFill>
                  <a:srgbClr val="000000"/>
                </a:solidFill>
                <a:latin typeface="+mn-lt"/>
              </a:rPr>
              <a:t>traitements d’alimentation, </a:t>
            </a:r>
            <a:r>
              <a:rPr lang="fr-FR" sz="2200" dirty="0" smtClean="0">
                <a:solidFill>
                  <a:srgbClr val="000000"/>
                </a:solidFill>
                <a:latin typeface="+mn-lt"/>
              </a:rPr>
              <a:t>chargement, transformation</a:t>
            </a:r>
          </a:p>
          <a:p>
            <a:pPr lvl="1" eaLnBrk="1">
              <a:lnSpc>
                <a:spcPct val="100000"/>
              </a:lnSpc>
              <a:buFont typeface="Arial" panose="020B0604020202020204" pitchFamily="34" charset="0"/>
              <a:buChar char="•"/>
            </a:pPr>
            <a:endParaRPr lang="fr-FR" sz="2200" dirty="0" smtClean="0">
              <a:solidFill>
                <a:srgbClr val="000000"/>
              </a:solidFill>
              <a:latin typeface="+mn-lt"/>
            </a:endParaRPr>
          </a:p>
          <a:p>
            <a:pPr eaLnBrk="1">
              <a:lnSpc>
                <a:spcPct val="100000"/>
              </a:lnSpc>
              <a:buFont typeface="Arial" panose="020B0604020202020204" pitchFamily="34" charset="0"/>
              <a:buChar char="•"/>
            </a:pPr>
            <a:r>
              <a:rPr lang="fr-FR" sz="2200" dirty="0" smtClean="0">
                <a:solidFill>
                  <a:srgbClr val="000000"/>
                </a:solidFill>
                <a:latin typeface="+mn-lt"/>
              </a:rPr>
              <a:t>Un </a:t>
            </a:r>
            <a:r>
              <a:rPr lang="fr-FR" sz="2200" dirty="0">
                <a:solidFill>
                  <a:srgbClr val="000000"/>
                </a:solidFill>
                <a:latin typeface="+mn-lt"/>
              </a:rPr>
              <a:t>document Qlikview </a:t>
            </a:r>
            <a:r>
              <a:rPr lang="fr-FR" sz="2200" dirty="0" smtClean="0">
                <a:solidFill>
                  <a:srgbClr val="000000"/>
                </a:solidFill>
                <a:latin typeface="+mn-lt"/>
              </a:rPr>
              <a:t>est composé d’une ou plusieurs feuilles	(ou onglets)</a:t>
            </a:r>
          </a:p>
          <a:p>
            <a:pPr marL="0" indent="0" eaLnBrk="1">
              <a:lnSpc>
                <a:spcPct val="100000"/>
              </a:lnSpc>
            </a:pPr>
            <a:endParaRPr lang="fr-FR" sz="2200" dirty="0" smtClean="0">
              <a:solidFill>
                <a:srgbClr val="000000"/>
              </a:solidFill>
              <a:latin typeface="+mn-lt"/>
            </a:endParaRPr>
          </a:p>
          <a:p>
            <a:pPr eaLnBrk="1">
              <a:lnSpc>
                <a:spcPct val="100000"/>
              </a:lnSpc>
              <a:buFont typeface="Arial" panose="020B0604020202020204" pitchFamily="34" charset="0"/>
              <a:buChar char="•"/>
            </a:pPr>
            <a:r>
              <a:rPr lang="fr-FR" sz="2200" dirty="0" smtClean="0">
                <a:solidFill>
                  <a:srgbClr val="000000"/>
                </a:solidFill>
                <a:latin typeface="+mn-lt"/>
              </a:rPr>
              <a:t>Les objets de tous les onglets sont associés : un filtre dans une feuille influe sur les objets de toutes les feuilles</a:t>
            </a:r>
          </a:p>
        </p:txBody>
      </p:sp>
    </p:spTree>
    <p:extLst>
      <p:ext uri="{BB962C8B-B14F-4D97-AF65-F5344CB8AC3E}">
        <p14:creationId xmlns:p14="http://schemas.microsoft.com/office/powerpoint/2010/main" val="3301878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généralités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200" dirty="0" smtClean="0">
                <a:solidFill>
                  <a:srgbClr val="000000"/>
                </a:solidFill>
                <a:latin typeface="+mn-lt"/>
              </a:rPr>
              <a:t>Les objets disponibles</a:t>
            </a:r>
          </a:p>
        </p:txBody>
      </p:sp>
      <p:pic>
        <p:nvPicPr>
          <p:cNvPr id="2" name="Image 1"/>
          <p:cNvPicPr>
            <a:picLocks noChangeAspect="1"/>
          </p:cNvPicPr>
          <p:nvPr/>
        </p:nvPicPr>
        <p:blipFill rotWithShape="1">
          <a:blip r:embed="rId3"/>
          <a:srcRect l="73797" t="46063" r="10706" b="7038"/>
          <a:stretch/>
        </p:blipFill>
        <p:spPr>
          <a:xfrm>
            <a:off x="1094998" y="2411413"/>
            <a:ext cx="2793185" cy="4464768"/>
          </a:xfrm>
          <a:prstGeom prst="rect">
            <a:avLst/>
          </a:prstGeom>
        </p:spPr>
      </p:pic>
      <p:sp>
        <p:nvSpPr>
          <p:cNvPr id="89094" name="Text Box 5"/>
          <p:cNvSpPr txBox="1">
            <a:spLocks noChangeArrowheads="1"/>
          </p:cNvSpPr>
          <p:nvPr/>
        </p:nvSpPr>
        <p:spPr bwMode="auto">
          <a:xfrm>
            <a:off x="3888752" y="2429694"/>
            <a:ext cx="5976096" cy="4950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t" anchorCtr="0"/>
          <a:lstStyle/>
          <a:p>
            <a:r>
              <a:rPr lang="fr-FR" sz="2400" dirty="0" smtClean="0">
                <a:solidFill>
                  <a:schemeClr val="tx1"/>
                </a:solidFill>
                <a:latin typeface="+mn-lt"/>
              </a:rPr>
              <a:t>&gt; Listes </a:t>
            </a:r>
            <a:r>
              <a:rPr lang="fr-FR" sz="2400" dirty="0">
                <a:solidFill>
                  <a:schemeClr val="tx1"/>
                </a:solidFill>
                <a:latin typeface="+mn-lt"/>
              </a:rPr>
              <a:t>simple sur un champ</a:t>
            </a:r>
          </a:p>
          <a:p>
            <a:r>
              <a:rPr lang="fr-FR" sz="2400" dirty="0" smtClean="0">
                <a:solidFill>
                  <a:schemeClr val="tx1"/>
                </a:solidFill>
                <a:latin typeface="+mn-lt"/>
              </a:rPr>
              <a:t>&gt; Listes </a:t>
            </a:r>
            <a:r>
              <a:rPr lang="fr-FR" sz="2400" dirty="0">
                <a:solidFill>
                  <a:schemeClr val="tx1"/>
                </a:solidFill>
                <a:latin typeface="+mn-lt"/>
              </a:rPr>
              <a:t>statistiques sur un champ</a:t>
            </a:r>
          </a:p>
          <a:p>
            <a:r>
              <a:rPr lang="fr-FR" sz="2400" dirty="0" smtClean="0">
                <a:solidFill>
                  <a:schemeClr val="tx1"/>
                </a:solidFill>
                <a:latin typeface="+mn-lt"/>
              </a:rPr>
              <a:t>&gt; Listes </a:t>
            </a:r>
            <a:r>
              <a:rPr lang="fr-FR" sz="2400" dirty="0">
                <a:solidFill>
                  <a:schemeClr val="tx1"/>
                </a:solidFill>
                <a:latin typeface="+mn-lt"/>
              </a:rPr>
              <a:t>multiples sur plusieurs champs</a:t>
            </a:r>
          </a:p>
          <a:p>
            <a:r>
              <a:rPr lang="fr-FR" sz="2400" dirty="0" smtClean="0">
                <a:solidFill>
                  <a:schemeClr val="tx1"/>
                </a:solidFill>
                <a:latin typeface="+mn-lt"/>
              </a:rPr>
              <a:t>&gt; Tables</a:t>
            </a:r>
            <a:endParaRPr lang="fr-FR" sz="2400" dirty="0">
              <a:solidFill>
                <a:schemeClr val="tx1"/>
              </a:solidFill>
              <a:latin typeface="+mn-lt"/>
            </a:endParaRPr>
          </a:p>
          <a:p>
            <a:r>
              <a:rPr lang="fr-FR" sz="2400" dirty="0" smtClean="0">
                <a:solidFill>
                  <a:schemeClr val="tx1"/>
                </a:solidFill>
                <a:latin typeface="+mn-lt"/>
              </a:rPr>
              <a:t>&gt; Graphiques</a:t>
            </a:r>
            <a:endParaRPr lang="fr-FR" sz="2400" dirty="0">
              <a:solidFill>
                <a:schemeClr val="tx1"/>
              </a:solidFill>
              <a:latin typeface="+mn-lt"/>
            </a:endParaRPr>
          </a:p>
          <a:p>
            <a:r>
              <a:rPr lang="fr-FR" sz="2400" dirty="0" smtClean="0">
                <a:solidFill>
                  <a:schemeClr val="tx1"/>
                </a:solidFill>
                <a:latin typeface="+mn-lt"/>
              </a:rPr>
              <a:t>&gt; Zone </a:t>
            </a:r>
            <a:r>
              <a:rPr lang="fr-FR" sz="2400" dirty="0">
                <a:solidFill>
                  <a:schemeClr val="tx1"/>
                </a:solidFill>
                <a:latin typeface="+mn-lt"/>
              </a:rPr>
              <a:t>de saisie </a:t>
            </a:r>
            <a:r>
              <a:rPr lang="fr-FR" sz="2400" dirty="0" smtClean="0">
                <a:solidFill>
                  <a:schemeClr val="tx1"/>
                </a:solidFill>
                <a:latin typeface="+mn-lt"/>
              </a:rPr>
              <a:t>utilisateur</a:t>
            </a:r>
            <a:endParaRPr lang="fr-FR" sz="2400" dirty="0">
              <a:solidFill>
                <a:schemeClr val="tx1"/>
              </a:solidFill>
              <a:latin typeface="+mn-lt"/>
            </a:endParaRPr>
          </a:p>
          <a:p>
            <a:r>
              <a:rPr lang="fr-FR" sz="2400" dirty="0" smtClean="0">
                <a:solidFill>
                  <a:schemeClr val="tx1"/>
                </a:solidFill>
                <a:latin typeface="+mn-lt"/>
              </a:rPr>
              <a:t>&gt; Sélections </a:t>
            </a:r>
            <a:r>
              <a:rPr lang="fr-FR" sz="2400" dirty="0">
                <a:solidFill>
                  <a:schemeClr val="tx1"/>
                </a:solidFill>
                <a:latin typeface="+mn-lt"/>
              </a:rPr>
              <a:t>actives sur le modèle</a:t>
            </a:r>
          </a:p>
          <a:p>
            <a:r>
              <a:rPr lang="fr-FR" sz="2400" dirty="0" smtClean="0">
                <a:solidFill>
                  <a:schemeClr val="tx1"/>
                </a:solidFill>
                <a:latin typeface="+mn-lt"/>
              </a:rPr>
              <a:t>&gt; Boutons</a:t>
            </a:r>
            <a:endParaRPr lang="fr-FR" sz="2400" dirty="0">
              <a:solidFill>
                <a:schemeClr val="tx1"/>
              </a:solidFill>
              <a:latin typeface="+mn-lt"/>
            </a:endParaRPr>
          </a:p>
          <a:p>
            <a:r>
              <a:rPr lang="fr-FR" sz="2400" dirty="0" smtClean="0">
                <a:solidFill>
                  <a:schemeClr val="tx1"/>
                </a:solidFill>
                <a:latin typeface="+mn-lt"/>
              </a:rPr>
              <a:t>&gt; Objet </a:t>
            </a:r>
            <a:r>
              <a:rPr lang="fr-FR" sz="2400" dirty="0">
                <a:solidFill>
                  <a:schemeClr val="tx1"/>
                </a:solidFill>
                <a:latin typeface="+mn-lt"/>
              </a:rPr>
              <a:t>texte </a:t>
            </a:r>
            <a:endParaRPr lang="fr-FR" sz="2400" dirty="0" smtClean="0">
              <a:solidFill>
                <a:schemeClr val="tx1"/>
              </a:solidFill>
              <a:latin typeface="+mn-lt"/>
            </a:endParaRPr>
          </a:p>
          <a:p>
            <a:r>
              <a:rPr lang="fr-FR" sz="2400" dirty="0" smtClean="0">
                <a:solidFill>
                  <a:schemeClr val="tx1"/>
                </a:solidFill>
                <a:latin typeface="+mn-lt"/>
              </a:rPr>
              <a:t>&gt; Lignes </a:t>
            </a:r>
            <a:r>
              <a:rPr lang="fr-FR" sz="2400" dirty="0">
                <a:solidFill>
                  <a:schemeClr val="tx1"/>
                </a:solidFill>
                <a:latin typeface="+mn-lt"/>
              </a:rPr>
              <a:t>et flèches</a:t>
            </a:r>
          </a:p>
          <a:p>
            <a:r>
              <a:rPr lang="fr-FR" sz="2400" dirty="0" smtClean="0">
                <a:solidFill>
                  <a:schemeClr val="tx1"/>
                </a:solidFill>
                <a:latin typeface="+mn-lt"/>
              </a:rPr>
              <a:t>&gt; Glissières </a:t>
            </a:r>
            <a:r>
              <a:rPr lang="fr-FR" sz="2400" dirty="0">
                <a:solidFill>
                  <a:schemeClr val="tx1"/>
                </a:solidFill>
                <a:latin typeface="+mn-lt"/>
              </a:rPr>
              <a:t>et calendrier</a:t>
            </a:r>
          </a:p>
          <a:p>
            <a:r>
              <a:rPr lang="fr-FR" sz="2400" dirty="0" smtClean="0">
                <a:solidFill>
                  <a:schemeClr val="tx1"/>
                </a:solidFill>
                <a:latin typeface="+mn-lt"/>
              </a:rPr>
              <a:t>&gt; Favoris</a:t>
            </a:r>
            <a:endParaRPr lang="fr-FR" sz="2400" dirty="0">
              <a:solidFill>
                <a:schemeClr val="tx1"/>
              </a:solidFill>
              <a:latin typeface="+mn-lt"/>
            </a:endParaRPr>
          </a:p>
          <a:p>
            <a:r>
              <a:rPr lang="fr-FR" sz="2400" dirty="0" smtClean="0">
                <a:solidFill>
                  <a:schemeClr val="tx1"/>
                </a:solidFill>
                <a:latin typeface="+mn-lt"/>
              </a:rPr>
              <a:t>&gt; Zone </a:t>
            </a:r>
            <a:r>
              <a:rPr lang="fr-FR" sz="2400" dirty="0">
                <a:solidFill>
                  <a:schemeClr val="tx1"/>
                </a:solidFill>
                <a:latin typeface="+mn-lt"/>
              </a:rPr>
              <a:t>de recherche sur l’ensemble du modèle</a:t>
            </a:r>
          </a:p>
          <a:p>
            <a:r>
              <a:rPr lang="fr-FR" sz="2400" dirty="0" smtClean="0">
                <a:solidFill>
                  <a:schemeClr val="tx1"/>
                </a:solidFill>
                <a:latin typeface="+mn-lt"/>
              </a:rPr>
              <a:t>&gt; Objet </a:t>
            </a:r>
            <a:r>
              <a:rPr lang="fr-FR" sz="2400" dirty="0">
                <a:solidFill>
                  <a:schemeClr val="tx1"/>
                </a:solidFill>
                <a:latin typeface="+mn-lt"/>
              </a:rPr>
              <a:t>conteneur</a:t>
            </a:r>
          </a:p>
          <a:p>
            <a:r>
              <a:rPr lang="fr-FR" sz="2400" dirty="0" smtClean="0">
                <a:solidFill>
                  <a:schemeClr val="tx1"/>
                </a:solidFill>
                <a:latin typeface="+mn-lt"/>
              </a:rPr>
              <a:t>&gt; Objets </a:t>
            </a:r>
            <a:r>
              <a:rPr lang="fr-FR" sz="2400" dirty="0">
                <a:solidFill>
                  <a:schemeClr val="tx1"/>
                </a:solidFill>
                <a:latin typeface="+mn-lt"/>
              </a:rPr>
              <a:t>Personnel</a:t>
            </a:r>
          </a:p>
          <a:p>
            <a:r>
              <a:rPr lang="fr-FR" sz="2400" dirty="0" smtClean="0">
                <a:solidFill>
                  <a:schemeClr val="tx1"/>
                </a:solidFill>
                <a:latin typeface="+mn-lt"/>
              </a:rPr>
              <a:t>&gt; Tables systèmes</a:t>
            </a:r>
            <a:endParaRPr lang="fr-FR" sz="2400" dirty="0">
              <a:solidFill>
                <a:schemeClr val="tx1"/>
              </a:solidFill>
              <a:latin typeface="+mn-lt"/>
            </a:endParaRPr>
          </a:p>
        </p:txBody>
      </p:sp>
    </p:spTree>
    <p:extLst>
      <p:ext uri="{BB962C8B-B14F-4D97-AF65-F5344CB8AC3E}">
        <p14:creationId xmlns:p14="http://schemas.microsoft.com/office/powerpoint/2010/main" val="11725147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propriétés communes aux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3" name="Image 2"/>
          <p:cNvPicPr>
            <a:picLocks noChangeAspect="1"/>
          </p:cNvPicPr>
          <p:nvPr/>
        </p:nvPicPr>
        <p:blipFill>
          <a:blip r:embed="rId3"/>
          <a:stretch>
            <a:fillRect/>
          </a:stretch>
        </p:blipFill>
        <p:spPr>
          <a:xfrm>
            <a:off x="1633709" y="2371475"/>
            <a:ext cx="6677245" cy="4943375"/>
          </a:xfrm>
          <a:prstGeom prst="rect">
            <a:avLst/>
          </a:prstGeom>
        </p:spPr>
      </p:pic>
      <p:sp>
        <p:nvSpPr>
          <p:cNvPr id="8" name="Text Box 8"/>
          <p:cNvSpPr txBox="1">
            <a:spLocks noChangeArrowheads="1"/>
          </p:cNvSpPr>
          <p:nvPr/>
        </p:nvSpPr>
        <p:spPr bwMode="auto">
          <a:xfrm>
            <a:off x="287784" y="1907629"/>
            <a:ext cx="928421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Police</a:t>
            </a:r>
            <a:endParaRPr lang="fr-FR" sz="2200" dirty="0" smtClean="0">
              <a:solidFill>
                <a:srgbClr val="000000"/>
              </a:solidFill>
              <a:latin typeface="+mn-lt"/>
            </a:endParaRPr>
          </a:p>
        </p:txBody>
      </p:sp>
    </p:spTree>
    <p:extLst>
      <p:ext uri="{BB962C8B-B14F-4D97-AF65-F5344CB8AC3E}">
        <p14:creationId xmlns:p14="http://schemas.microsoft.com/office/powerpoint/2010/main" val="3013659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propriétés communes aux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287784" y="2411685"/>
            <a:ext cx="6044421" cy="4474875"/>
          </a:xfrm>
          <a:prstGeom prst="rect">
            <a:avLst/>
          </a:prstGeom>
        </p:spPr>
      </p:pic>
      <p:sp>
        <p:nvSpPr>
          <p:cNvPr id="5" name="ZoneTexte 4"/>
          <p:cNvSpPr txBox="1"/>
          <p:nvPr/>
        </p:nvSpPr>
        <p:spPr>
          <a:xfrm>
            <a:off x="6361710" y="3036226"/>
            <a:ext cx="3596102" cy="715581"/>
          </a:xfrm>
          <a:prstGeom prst="rect">
            <a:avLst/>
          </a:prstGeom>
          <a:noFill/>
          <a:ln>
            <a:solidFill>
              <a:srgbClr val="7030A0"/>
            </a:solidFill>
          </a:ln>
        </p:spPr>
        <p:txBody>
          <a:bodyPr wrap="square" rtlCol="0">
            <a:spAutoFit/>
          </a:bodyPr>
          <a:lstStyle/>
          <a:p>
            <a:r>
              <a:rPr lang="fr-FR" dirty="0" smtClean="0">
                <a:solidFill>
                  <a:schemeClr val="tx1"/>
                </a:solidFill>
                <a:latin typeface="+mn-lt"/>
              </a:rPr>
              <a:t>Permet de modifier l’ordre de superposition des objets par rapport aux autres</a:t>
            </a:r>
            <a:endParaRPr lang="fr-FR" dirty="0">
              <a:solidFill>
                <a:schemeClr val="tx1"/>
              </a:solidFill>
              <a:latin typeface="+mn-lt"/>
            </a:endParaRPr>
          </a:p>
        </p:txBody>
      </p:sp>
      <p:sp>
        <p:nvSpPr>
          <p:cNvPr id="7" name="ZoneTexte 6"/>
          <p:cNvSpPr txBox="1"/>
          <p:nvPr/>
        </p:nvSpPr>
        <p:spPr>
          <a:xfrm>
            <a:off x="6361710" y="4124526"/>
            <a:ext cx="3600153" cy="715581"/>
          </a:xfrm>
          <a:prstGeom prst="rect">
            <a:avLst/>
          </a:prstGeom>
          <a:noFill/>
          <a:ln>
            <a:solidFill>
              <a:srgbClr val="7030A0"/>
            </a:solidFill>
          </a:ln>
        </p:spPr>
        <p:txBody>
          <a:bodyPr wrap="square" rtlCol="0">
            <a:spAutoFit/>
          </a:bodyPr>
          <a:lstStyle/>
          <a:p>
            <a:r>
              <a:rPr lang="fr-FR" dirty="0" smtClean="0">
                <a:solidFill>
                  <a:schemeClr val="tx1"/>
                </a:solidFill>
                <a:latin typeface="+mn-lt"/>
              </a:rPr>
              <a:t>Affichage conditionnel selon une expression qui pourra contenir le résultat d’un calcul, d’une variable…</a:t>
            </a:r>
            <a:endParaRPr lang="fr-FR" dirty="0">
              <a:solidFill>
                <a:schemeClr val="tx1"/>
              </a:solidFill>
              <a:latin typeface="+mn-lt"/>
            </a:endParaRPr>
          </a:p>
        </p:txBody>
      </p:sp>
      <p:cxnSp>
        <p:nvCxnSpPr>
          <p:cNvPr id="9" name="Connecteur droit 8"/>
          <p:cNvCxnSpPr>
            <a:stCxn id="5" idx="1"/>
          </p:cNvCxnSpPr>
          <p:nvPr/>
        </p:nvCxnSpPr>
        <p:spPr>
          <a:xfrm flipH="1" flipV="1">
            <a:off x="4248224" y="3203773"/>
            <a:ext cx="2113486" cy="19024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5472360" y="4481575"/>
            <a:ext cx="901950" cy="74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ext Box 8"/>
          <p:cNvSpPr txBox="1">
            <a:spLocks noChangeArrowheads="1"/>
          </p:cNvSpPr>
          <p:nvPr/>
        </p:nvSpPr>
        <p:spPr bwMode="auto">
          <a:xfrm>
            <a:off x="287784" y="1907629"/>
            <a:ext cx="928421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Disposition</a:t>
            </a:r>
            <a:endParaRPr lang="fr-FR" sz="2200" dirty="0" smtClean="0">
              <a:solidFill>
                <a:srgbClr val="000000"/>
              </a:solidFill>
              <a:latin typeface="+mn-lt"/>
            </a:endParaRPr>
          </a:p>
        </p:txBody>
      </p:sp>
    </p:spTree>
    <p:extLst>
      <p:ext uri="{BB962C8B-B14F-4D97-AF65-F5344CB8AC3E}">
        <p14:creationId xmlns:p14="http://schemas.microsoft.com/office/powerpoint/2010/main" val="14448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propriétés communes aux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Disposition</a:t>
            </a:r>
            <a:endParaRPr lang="fr-FR" sz="2200" dirty="0" smtClean="0">
              <a:solidFill>
                <a:srgbClr val="000000"/>
              </a:solidFill>
              <a:latin typeface="+mn-lt"/>
            </a:endParaRPr>
          </a:p>
        </p:txBody>
      </p:sp>
      <p:pic>
        <p:nvPicPr>
          <p:cNvPr id="3" name="Image 2"/>
          <p:cNvPicPr>
            <a:picLocks noChangeAspect="1"/>
          </p:cNvPicPr>
          <p:nvPr/>
        </p:nvPicPr>
        <p:blipFill>
          <a:blip r:embed="rId3"/>
          <a:stretch>
            <a:fillRect/>
          </a:stretch>
        </p:blipFill>
        <p:spPr>
          <a:xfrm>
            <a:off x="1295896" y="2354136"/>
            <a:ext cx="6689576" cy="4952504"/>
          </a:xfrm>
          <a:prstGeom prst="rect">
            <a:avLst/>
          </a:prstGeom>
        </p:spPr>
      </p:pic>
    </p:spTree>
    <p:extLst>
      <p:ext uri="{BB962C8B-B14F-4D97-AF65-F5344CB8AC3E}">
        <p14:creationId xmlns:p14="http://schemas.microsoft.com/office/powerpoint/2010/main" val="9059877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propriétés communes aux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Nombre : définition des formats appliqués aux expressions</a:t>
            </a:r>
            <a:endParaRPr lang="fr-FR" sz="2200" dirty="0" smtClean="0">
              <a:solidFill>
                <a:srgbClr val="000000"/>
              </a:solidFill>
              <a:latin typeface="+mn-lt"/>
            </a:endParaRPr>
          </a:p>
        </p:txBody>
      </p:sp>
      <p:pic>
        <p:nvPicPr>
          <p:cNvPr id="2" name="Image 1"/>
          <p:cNvPicPr>
            <a:picLocks noChangeAspect="1"/>
          </p:cNvPicPr>
          <p:nvPr/>
        </p:nvPicPr>
        <p:blipFill>
          <a:blip r:embed="rId3"/>
          <a:stretch>
            <a:fillRect/>
          </a:stretch>
        </p:blipFill>
        <p:spPr>
          <a:xfrm>
            <a:off x="2018671" y="2429694"/>
            <a:ext cx="6527085" cy="4732754"/>
          </a:xfrm>
          <a:prstGeom prst="rect">
            <a:avLst/>
          </a:prstGeom>
        </p:spPr>
      </p:pic>
    </p:spTree>
    <p:extLst>
      <p:ext uri="{BB962C8B-B14F-4D97-AF65-F5344CB8AC3E}">
        <p14:creationId xmlns:p14="http://schemas.microsoft.com/office/powerpoint/2010/main" val="38817764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Créer un objet</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4180715"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Clic droit sur la feuille:</a:t>
            </a:r>
            <a:endParaRPr lang="fr-FR" sz="2200" dirty="0" smtClean="0">
              <a:solidFill>
                <a:srgbClr val="000000"/>
              </a:solidFill>
              <a:latin typeface="+mn-lt"/>
            </a:endParaRPr>
          </a:p>
        </p:txBody>
      </p:sp>
      <p:pic>
        <p:nvPicPr>
          <p:cNvPr id="2" name="Image 1"/>
          <p:cNvPicPr>
            <a:picLocks noChangeAspect="1"/>
          </p:cNvPicPr>
          <p:nvPr/>
        </p:nvPicPr>
        <p:blipFill rotWithShape="1">
          <a:blip r:embed="rId3"/>
          <a:srcRect l="22328" t="31297" r="46679" b="13579"/>
          <a:stretch/>
        </p:blipFill>
        <p:spPr>
          <a:xfrm>
            <a:off x="436051" y="2394926"/>
            <a:ext cx="4032448" cy="4032448"/>
          </a:xfrm>
          <a:prstGeom prst="rect">
            <a:avLst/>
          </a:prstGeom>
        </p:spPr>
      </p:pic>
      <p:pic>
        <p:nvPicPr>
          <p:cNvPr id="5" name="Image 4"/>
          <p:cNvPicPr>
            <a:picLocks noChangeAspect="1"/>
          </p:cNvPicPr>
          <p:nvPr/>
        </p:nvPicPr>
        <p:blipFill rotWithShape="1">
          <a:blip r:embed="rId4"/>
          <a:srcRect t="10539" r="36164" b="86346"/>
          <a:stretch/>
        </p:blipFill>
        <p:spPr>
          <a:xfrm>
            <a:off x="819444" y="6928958"/>
            <a:ext cx="8305775" cy="216024"/>
          </a:xfrm>
          <a:prstGeom prst="rect">
            <a:avLst/>
          </a:prstGeom>
        </p:spPr>
      </p:pic>
      <p:pic>
        <p:nvPicPr>
          <p:cNvPr id="6" name="Image 5"/>
          <p:cNvPicPr>
            <a:picLocks noChangeAspect="1"/>
          </p:cNvPicPr>
          <p:nvPr/>
        </p:nvPicPr>
        <p:blipFill rotWithShape="1">
          <a:blip r:embed="rId5"/>
          <a:srcRect l="17901" t="2750" r="48340" b="32281"/>
          <a:stretch/>
        </p:blipFill>
        <p:spPr>
          <a:xfrm>
            <a:off x="5116126" y="2394926"/>
            <a:ext cx="3958752" cy="4283240"/>
          </a:xfrm>
          <a:prstGeom prst="rect">
            <a:avLst/>
          </a:prstGeom>
        </p:spPr>
      </p:pic>
      <p:sp>
        <p:nvSpPr>
          <p:cNvPr id="9" name="Text Box 8"/>
          <p:cNvSpPr txBox="1">
            <a:spLocks noChangeArrowheads="1"/>
          </p:cNvSpPr>
          <p:nvPr/>
        </p:nvSpPr>
        <p:spPr bwMode="auto">
          <a:xfrm>
            <a:off x="4898199" y="1891730"/>
            <a:ext cx="4180715"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Par les menus</a:t>
            </a:r>
            <a:endParaRPr lang="fr-FR" sz="2200" dirty="0" smtClean="0">
              <a:solidFill>
                <a:srgbClr val="000000"/>
              </a:solidFill>
              <a:latin typeface="+mn-lt"/>
            </a:endParaRPr>
          </a:p>
        </p:txBody>
      </p:sp>
      <p:sp>
        <p:nvSpPr>
          <p:cNvPr id="10" name="Text Box 8"/>
          <p:cNvSpPr txBox="1">
            <a:spLocks noChangeArrowheads="1"/>
          </p:cNvSpPr>
          <p:nvPr/>
        </p:nvSpPr>
        <p:spPr bwMode="auto">
          <a:xfrm>
            <a:off x="287784" y="6446243"/>
            <a:ext cx="4180715"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Par le menu rapide:</a:t>
            </a:r>
            <a:endParaRPr lang="fr-FR" sz="2200" dirty="0" smtClean="0">
              <a:solidFill>
                <a:srgbClr val="000000"/>
              </a:solidFill>
              <a:latin typeface="+mn-lt"/>
            </a:endParaRPr>
          </a:p>
        </p:txBody>
      </p:sp>
    </p:spTree>
    <p:extLst>
      <p:ext uri="{BB962C8B-B14F-4D97-AF65-F5344CB8AC3E}">
        <p14:creationId xmlns:p14="http://schemas.microsoft.com/office/powerpoint/2010/main" val="221916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états des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3" name="Image 2"/>
          <p:cNvPicPr>
            <a:picLocks noChangeAspect="1"/>
          </p:cNvPicPr>
          <p:nvPr/>
        </p:nvPicPr>
        <p:blipFill>
          <a:blip r:embed="rId3"/>
          <a:stretch>
            <a:fillRect/>
          </a:stretch>
        </p:blipFill>
        <p:spPr>
          <a:xfrm>
            <a:off x="0" y="3334437"/>
            <a:ext cx="2028825" cy="2581275"/>
          </a:xfrm>
          <a:prstGeom prst="rect">
            <a:avLst/>
          </a:prstGeom>
        </p:spPr>
      </p:pic>
      <p:cxnSp>
        <p:nvCxnSpPr>
          <p:cNvPr id="11" name="Connecteur droit 10"/>
          <p:cNvCxnSpPr>
            <a:stCxn id="12" idx="2"/>
            <a:endCxn id="3" idx="0"/>
          </p:cNvCxnSpPr>
          <p:nvPr/>
        </p:nvCxnSpPr>
        <p:spPr>
          <a:xfrm flipH="1">
            <a:off x="1014413" y="3048158"/>
            <a:ext cx="332864" cy="286279"/>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Connecteur droit 16"/>
          <p:cNvCxnSpPr>
            <a:stCxn id="13" idx="0"/>
            <a:endCxn id="3" idx="2"/>
          </p:cNvCxnSpPr>
          <p:nvPr/>
        </p:nvCxnSpPr>
        <p:spPr>
          <a:xfrm flipH="1" flipV="1">
            <a:off x="1014413" y="5915712"/>
            <a:ext cx="511140" cy="286279"/>
          </a:xfrm>
          <a:prstGeom prst="line">
            <a:avLst/>
          </a:prstGeom>
        </p:spPr>
        <p:style>
          <a:lnRef idx="1">
            <a:schemeClr val="accent2"/>
          </a:lnRef>
          <a:fillRef idx="0">
            <a:schemeClr val="accent2"/>
          </a:fillRef>
          <a:effectRef idx="0">
            <a:schemeClr val="accent2"/>
          </a:effectRef>
          <a:fontRef idx="minor">
            <a:schemeClr val="tx1"/>
          </a:fontRef>
        </p:style>
      </p:cxnSp>
      <p:sp>
        <p:nvSpPr>
          <p:cNvPr id="18" name="Rectangle à coins arrondis 17"/>
          <p:cNvSpPr/>
          <p:nvPr/>
        </p:nvSpPr>
        <p:spPr>
          <a:xfrm>
            <a:off x="6768504" y="4473216"/>
            <a:ext cx="1584176" cy="303719"/>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pic>
        <p:nvPicPr>
          <p:cNvPr id="27" name="Image 26"/>
          <p:cNvPicPr>
            <a:picLocks noChangeAspect="1"/>
          </p:cNvPicPr>
          <p:nvPr/>
        </p:nvPicPr>
        <p:blipFill rotWithShape="1">
          <a:blip r:embed="rId4"/>
          <a:srcRect t="13655"/>
          <a:stretch/>
        </p:blipFill>
        <p:spPr>
          <a:xfrm>
            <a:off x="2952431" y="2919686"/>
            <a:ext cx="6751939" cy="3107060"/>
          </a:xfrm>
          <a:prstGeom prst="rect">
            <a:avLst/>
          </a:prstGeom>
        </p:spPr>
      </p:pic>
      <p:sp>
        <p:nvSpPr>
          <p:cNvPr id="12" name="Text Box 8"/>
          <p:cNvSpPr txBox="1">
            <a:spLocks noChangeArrowheads="1"/>
          </p:cNvSpPr>
          <p:nvPr/>
        </p:nvSpPr>
        <p:spPr bwMode="auto">
          <a:xfrm>
            <a:off x="418736" y="2584312"/>
            <a:ext cx="1857081"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2400" dirty="0" smtClean="0">
                <a:solidFill>
                  <a:srgbClr val="000000"/>
                </a:solidFill>
                <a:latin typeface="+mn-lt"/>
              </a:rPr>
              <a:t>Objet réduit</a:t>
            </a:r>
            <a:endParaRPr lang="fr-FR" sz="2200" dirty="0" smtClean="0">
              <a:solidFill>
                <a:srgbClr val="000000"/>
              </a:solidFill>
              <a:latin typeface="+mn-lt"/>
            </a:endParaRPr>
          </a:p>
        </p:txBody>
      </p:sp>
      <p:sp>
        <p:nvSpPr>
          <p:cNvPr id="13" name="Text Box 8"/>
          <p:cNvSpPr txBox="1">
            <a:spLocks noChangeArrowheads="1"/>
          </p:cNvSpPr>
          <p:nvPr/>
        </p:nvSpPr>
        <p:spPr bwMode="auto">
          <a:xfrm>
            <a:off x="489755" y="6201991"/>
            <a:ext cx="2071595"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2400" dirty="0" smtClean="0">
                <a:solidFill>
                  <a:srgbClr val="000000"/>
                </a:solidFill>
                <a:latin typeface="+mn-lt"/>
              </a:rPr>
              <a:t>Objet standard ou restauré</a:t>
            </a:r>
            <a:endParaRPr lang="fr-FR" sz="2200" dirty="0" smtClean="0">
              <a:solidFill>
                <a:srgbClr val="000000"/>
              </a:solidFill>
              <a:latin typeface="+mn-lt"/>
            </a:endParaRPr>
          </a:p>
        </p:txBody>
      </p:sp>
      <p:sp>
        <p:nvSpPr>
          <p:cNvPr id="37" name="Text Box 8"/>
          <p:cNvSpPr txBox="1">
            <a:spLocks noChangeArrowheads="1"/>
          </p:cNvSpPr>
          <p:nvPr/>
        </p:nvSpPr>
        <p:spPr bwMode="auto">
          <a:xfrm>
            <a:off x="5292604" y="6201991"/>
            <a:ext cx="2071595"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2400" dirty="0" smtClean="0">
                <a:solidFill>
                  <a:srgbClr val="000000"/>
                </a:solidFill>
                <a:latin typeface="+mn-lt"/>
              </a:rPr>
              <a:t>Objet agrandi</a:t>
            </a:r>
            <a:endParaRPr lang="fr-FR" sz="2200" dirty="0" smtClean="0">
              <a:solidFill>
                <a:srgbClr val="000000"/>
              </a:solidFill>
              <a:latin typeface="+mn-lt"/>
            </a:endParaRPr>
          </a:p>
        </p:txBody>
      </p:sp>
      <p:cxnSp>
        <p:nvCxnSpPr>
          <p:cNvPr id="38" name="Connecteur droit 37"/>
          <p:cNvCxnSpPr>
            <a:stCxn id="37" idx="0"/>
            <a:endCxn id="27" idx="2"/>
          </p:cNvCxnSpPr>
          <p:nvPr/>
        </p:nvCxnSpPr>
        <p:spPr>
          <a:xfrm flipH="1" flipV="1">
            <a:off x="6328401" y="6026746"/>
            <a:ext cx="1" cy="175245"/>
          </a:xfrm>
          <a:prstGeom prst="line">
            <a:avLst/>
          </a:prstGeom>
        </p:spPr>
        <p:style>
          <a:lnRef idx="1">
            <a:schemeClr val="accent2"/>
          </a:lnRef>
          <a:fillRef idx="0">
            <a:schemeClr val="accent2"/>
          </a:fillRef>
          <a:effectRef idx="0">
            <a:schemeClr val="accent2"/>
          </a:effectRef>
          <a:fontRef idx="minor">
            <a:schemeClr val="tx1"/>
          </a:fontRef>
        </p:style>
      </p:cxnSp>
      <p:sp>
        <p:nvSpPr>
          <p:cNvPr id="44" name="Text Box 8"/>
          <p:cNvSpPr txBox="1">
            <a:spLocks noChangeArrowheads="1"/>
          </p:cNvSpPr>
          <p:nvPr/>
        </p:nvSpPr>
        <p:spPr bwMode="auto">
          <a:xfrm>
            <a:off x="287784" y="1907629"/>
            <a:ext cx="4824536"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400" dirty="0" smtClean="0">
                <a:solidFill>
                  <a:srgbClr val="000000"/>
                </a:solidFill>
                <a:latin typeface="+mn-lt"/>
              </a:rPr>
              <a:t>Exemple de la liste de sélection</a:t>
            </a:r>
            <a:endParaRPr lang="fr-FR" sz="2200" dirty="0" smtClean="0">
              <a:solidFill>
                <a:srgbClr val="000000"/>
              </a:solidFill>
              <a:latin typeface="+mn-lt"/>
            </a:endParaRPr>
          </a:p>
        </p:txBody>
      </p:sp>
    </p:spTree>
    <p:extLst>
      <p:ext uri="{BB962C8B-B14F-4D97-AF65-F5344CB8AC3E}">
        <p14:creationId xmlns:p14="http://schemas.microsoft.com/office/powerpoint/2010/main" val="33766891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pic>
        <p:nvPicPr>
          <p:cNvPr id="7" name="Image 6"/>
          <p:cNvPicPr>
            <a:picLocks noChangeAspect="1"/>
          </p:cNvPicPr>
          <p:nvPr/>
        </p:nvPicPr>
        <p:blipFill>
          <a:blip r:embed="rId3"/>
          <a:stretch>
            <a:fillRect/>
          </a:stretch>
        </p:blipFill>
        <p:spPr>
          <a:xfrm>
            <a:off x="1929031" y="2321135"/>
            <a:ext cx="5389665" cy="3990139"/>
          </a:xfrm>
          <a:prstGeom prst="rect">
            <a:avLst/>
          </a:prstGeom>
        </p:spPr>
      </p:pic>
      <p:sp>
        <p:nvSpPr>
          <p:cNvPr id="18" name="Rectangle à coins arrondis 17"/>
          <p:cNvSpPr/>
          <p:nvPr/>
        </p:nvSpPr>
        <p:spPr>
          <a:xfrm>
            <a:off x="4477876" y="5141398"/>
            <a:ext cx="1584176" cy="303719"/>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
        <p:nvSpPr>
          <p:cNvPr id="19" name="Text Box 8"/>
          <p:cNvSpPr txBox="1">
            <a:spLocks noChangeArrowheads="1"/>
          </p:cNvSpPr>
          <p:nvPr/>
        </p:nvSpPr>
        <p:spPr bwMode="auto">
          <a:xfrm>
            <a:off x="5093217" y="6512427"/>
            <a:ext cx="4627615"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1600" dirty="0" smtClean="0">
                <a:solidFill>
                  <a:srgbClr val="000000"/>
                </a:solidFill>
                <a:latin typeface="+mn-lt"/>
              </a:rPr>
              <a:t>Autorise la réduction de l’objet ou non. « Réduction automatique »: lorsqu’un autre objet est « restauré », celui-ci se réduit automatiquement</a:t>
            </a:r>
          </a:p>
        </p:txBody>
      </p:sp>
      <p:cxnSp>
        <p:nvCxnSpPr>
          <p:cNvPr id="21" name="Connecteur droit 20"/>
          <p:cNvCxnSpPr>
            <a:endCxn id="19" idx="0"/>
          </p:cNvCxnSpPr>
          <p:nvPr/>
        </p:nvCxnSpPr>
        <p:spPr>
          <a:xfrm>
            <a:off x="5184328" y="5436021"/>
            <a:ext cx="2222697" cy="1076406"/>
          </a:xfrm>
          <a:prstGeom prst="line">
            <a:avLst/>
          </a:prstGeom>
        </p:spPr>
        <p:style>
          <a:lnRef idx="1">
            <a:schemeClr val="accent2"/>
          </a:lnRef>
          <a:fillRef idx="0">
            <a:schemeClr val="accent2"/>
          </a:fillRef>
          <a:effectRef idx="0">
            <a:schemeClr val="accent2"/>
          </a:effectRef>
          <a:fontRef idx="minor">
            <a:schemeClr val="tx1"/>
          </a:fontRef>
        </p:style>
      </p:cxnSp>
      <p:sp>
        <p:nvSpPr>
          <p:cNvPr id="23" name="Rectangle à coins arrondis 22"/>
          <p:cNvSpPr/>
          <p:nvPr/>
        </p:nvSpPr>
        <p:spPr>
          <a:xfrm>
            <a:off x="2121239" y="5135773"/>
            <a:ext cx="2144641" cy="812916"/>
          </a:xfrm>
          <a:prstGeom prst="round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cxnSp>
        <p:nvCxnSpPr>
          <p:cNvPr id="24" name="Connecteur droit 23"/>
          <p:cNvCxnSpPr>
            <a:endCxn id="26" idx="0"/>
          </p:cNvCxnSpPr>
          <p:nvPr/>
        </p:nvCxnSpPr>
        <p:spPr>
          <a:xfrm flipH="1">
            <a:off x="2664048" y="5974224"/>
            <a:ext cx="529512" cy="732547"/>
          </a:xfrm>
          <a:prstGeom prst="line">
            <a:avLst/>
          </a:prstGeom>
        </p:spPr>
        <p:style>
          <a:lnRef idx="1">
            <a:schemeClr val="accent2"/>
          </a:lnRef>
          <a:fillRef idx="0">
            <a:schemeClr val="accent2"/>
          </a:fillRef>
          <a:effectRef idx="0">
            <a:schemeClr val="accent2"/>
          </a:effectRef>
          <a:fontRef idx="minor">
            <a:schemeClr val="tx1"/>
          </a:fontRef>
        </p:style>
      </p:cxnSp>
      <p:sp>
        <p:nvSpPr>
          <p:cNvPr id="26" name="Text Box 8"/>
          <p:cNvSpPr txBox="1">
            <a:spLocks noChangeArrowheads="1"/>
          </p:cNvSpPr>
          <p:nvPr/>
        </p:nvSpPr>
        <p:spPr bwMode="auto">
          <a:xfrm>
            <a:off x="1295896" y="6706771"/>
            <a:ext cx="2736304"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1600" dirty="0" smtClean="0">
                <a:solidFill>
                  <a:srgbClr val="000000"/>
                </a:solidFill>
                <a:latin typeface="+mn-lt"/>
              </a:rPr>
              <a:t>Taille et disposition des objets </a:t>
            </a:r>
          </a:p>
          <a:p>
            <a:pPr marL="0" indent="0" eaLnBrk="1">
              <a:lnSpc>
                <a:spcPct val="100000"/>
              </a:lnSpc>
            </a:pPr>
            <a:r>
              <a:rPr lang="fr-FR" sz="1600" dirty="0" smtClean="0">
                <a:solidFill>
                  <a:srgbClr val="000000"/>
                </a:solidFill>
                <a:latin typeface="+mn-lt"/>
              </a:rPr>
              <a:t>selon leur état</a:t>
            </a:r>
          </a:p>
        </p:txBody>
      </p:sp>
      <p:sp>
        <p:nvSpPr>
          <p:cNvPr id="20"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états des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8963949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Qlikview</a:t>
            </a:r>
          </a:p>
        </p:txBody>
      </p:sp>
      <p:sp>
        <p:nvSpPr>
          <p:cNvPr id="6"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Plateforme Qlikview</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5" name="Picture 4" descr="C:\Users\rlr\AppData\Local\Microsoft\Windows\Temporary Internet Files\Content.Outlook\GX5HP6Z0\Figure_2.jpg"/>
          <p:cNvPicPr>
            <a:picLocks noChangeAspect="1" noChangeArrowheads="1"/>
          </p:cNvPicPr>
          <p:nvPr/>
        </p:nvPicPr>
        <p:blipFill>
          <a:blip r:embed="rId3" cstate="print"/>
          <a:srcRect/>
          <a:stretch>
            <a:fillRect/>
          </a:stretch>
        </p:blipFill>
        <p:spPr bwMode="auto">
          <a:xfrm>
            <a:off x="1654262" y="1911289"/>
            <a:ext cx="6768926" cy="5341298"/>
          </a:xfrm>
          <a:prstGeom prst="rect">
            <a:avLst/>
          </a:prstGeom>
          <a:noFill/>
          <a:ln w="9525">
            <a:noFill/>
            <a:miter lim="800000"/>
            <a:headEnd/>
            <a:tailEnd/>
          </a:ln>
        </p:spPr>
      </p:pic>
    </p:spTree>
    <p:extLst>
      <p:ext uri="{BB962C8B-B14F-4D97-AF65-F5344CB8AC3E}">
        <p14:creationId xmlns:p14="http://schemas.microsoft.com/office/powerpoint/2010/main" val="26968101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4215"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4216" name="Text Box 7"/>
          <p:cNvSpPr txBox="1">
            <a:spLocks noChangeArrowheads="1"/>
          </p:cNvSpPr>
          <p:nvPr/>
        </p:nvSpPr>
        <p:spPr bwMode="auto">
          <a:xfrm>
            <a:off x="1416050" y="2097088"/>
            <a:ext cx="8034338" cy="4834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 Copier un objet:</a:t>
            </a:r>
          </a:p>
          <a:p>
            <a:pPr lvl="1" eaLnBrk="1">
              <a:lnSpc>
                <a:spcPct val="100000"/>
              </a:lnSpc>
              <a:buFont typeface="Times New Roman" pitchFamily="16" charset="0"/>
              <a:buChar char="–"/>
            </a:pPr>
            <a:r>
              <a:rPr lang="fr-FR" sz="2200" dirty="0">
                <a:solidFill>
                  <a:srgbClr val="000000"/>
                </a:solidFill>
                <a:latin typeface="+mn-lt"/>
              </a:rPr>
              <a:t>Appuyer sur la touche CTRL et cliquer sur la barre Titre et déplacer l'objet (si l'objet est déplacé vers un autre onglet, il sera copié sur cet autre onglet)</a:t>
            </a:r>
          </a:p>
          <a:p>
            <a:pPr lvl="1" eaLnBrk="1">
              <a:lnSpc>
                <a:spcPct val="100000"/>
              </a:lnSpc>
              <a:buFont typeface="Times New Roman" pitchFamily="16" charset="0"/>
              <a:buChar char="–"/>
            </a:pPr>
            <a:r>
              <a:rPr lang="fr-FR" sz="2200" dirty="0">
                <a:solidFill>
                  <a:srgbClr val="000000"/>
                </a:solidFill>
                <a:latin typeface="+mn-lt"/>
              </a:rPr>
              <a:t>CTRL + C et CTRL + V</a:t>
            </a:r>
          </a:p>
          <a:p>
            <a:pPr lvl="1" eaLnBrk="1">
              <a:lnSpc>
                <a:spcPct val="100000"/>
              </a:lnSpc>
            </a:pPr>
            <a:endParaRPr lang="fr-FR" sz="2200" dirty="0">
              <a:solidFill>
                <a:srgbClr val="000000"/>
              </a:solidFill>
              <a:latin typeface="+mn-lt"/>
            </a:endParaRPr>
          </a:p>
          <a:p>
            <a:pPr eaLnBrk="1">
              <a:lnSpc>
                <a:spcPct val="100000"/>
              </a:lnSpc>
              <a:buClrTx/>
              <a:buSzTx/>
              <a:buFontTx/>
              <a:buNone/>
            </a:pPr>
            <a:r>
              <a:rPr lang="fr-FR" sz="2200" dirty="0">
                <a:solidFill>
                  <a:srgbClr val="000000"/>
                </a:solidFill>
                <a:latin typeface="+mn-lt"/>
              </a:rPr>
              <a:t>Sélectionner plusieurs objets:</a:t>
            </a:r>
          </a:p>
          <a:p>
            <a:pPr lvl="1" eaLnBrk="1">
              <a:lnSpc>
                <a:spcPct val="100000"/>
              </a:lnSpc>
              <a:buFont typeface="Times New Roman" pitchFamily="16" charset="0"/>
              <a:buChar char="–"/>
            </a:pPr>
            <a:r>
              <a:rPr lang="fr-FR" sz="2200" dirty="0">
                <a:solidFill>
                  <a:srgbClr val="000000"/>
                </a:solidFill>
                <a:latin typeface="+mn-lt"/>
              </a:rPr>
              <a:t>CTRL + A pour tout sélectionner</a:t>
            </a:r>
          </a:p>
          <a:p>
            <a:pPr lvl="1" eaLnBrk="1">
              <a:lnSpc>
                <a:spcPct val="100000"/>
              </a:lnSpc>
              <a:buFont typeface="Times New Roman" pitchFamily="16" charset="0"/>
              <a:buChar char="–"/>
            </a:pPr>
            <a:r>
              <a:rPr lang="fr-FR" sz="2200" dirty="0">
                <a:solidFill>
                  <a:srgbClr val="000000"/>
                </a:solidFill>
                <a:latin typeface="+mn-lt"/>
              </a:rPr>
              <a:t>SHIFT + clic sur chaque objet</a:t>
            </a:r>
          </a:p>
          <a:p>
            <a:pPr lvl="1" eaLnBrk="1">
              <a:lnSpc>
                <a:spcPct val="100000"/>
              </a:lnSpc>
              <a:buFont typeface="Times New Roman" pitchFamily="16" charset="0"/>
              <a:buChar char="–"/>
            </a:pPr>
            <a:r>
              <a:rPr lang="fr-FR" sz="2200" dirty="0">
                <a:solidFill>
                  <a:srgbClr val="000000"/>
                </a:solidFill>
                <a:latin typeface="+mn-lt"/>
              </a:rPr>
              <a:t>cadre de sélection en faisant un clic-gauche maintenu</a:t>
            </a:r>
          </a:p>
          <a:p>
            <a:pPr eaLnBrk="1">
              <a:lnSpc>
                <a:spcPct val="100000"/>
              </a:lnSpc>
              <a:buClrTx/>
              <a:buSzTx/>
              <a:buFontTx/>
              <a:buNone/>
            </a:pPr>
            <a:endParaRPr lang="fr-FR" sz="2200" dirty="0">
              <a:solidFill>
                <a:srgbClr val="000000"/>
              </a:solidFill>
              <a:latin typeface="+mn-lt"/>
            </a:endParaRPr>
          </a:p>
          <a:p>
            <a:pPr eaLnBrk="1">
              <a:lnSpc>
                <a:spcPct val="100000"/>
              </a:lnSpc>
              <a:buClrTx/>
              <a:buSzTx/>
              <a:buFontTx/>
              <a:buNone/>
            </a:pPr>
            <a:r>
              <a:rPr lang="fr-FR" sz="2200" dirty="0">
                <a:solidFill>
                  <a:srgbClr val="000000"/>
                </a:solidFill>
                <a:latin typeface="+mn-lt"/>
              </a:rPr>
              <a:t>Supprimer un objet:</a:t>
            </a:r>
          </a:p>
          <a:p>
            <a:pPr lvl="1" eaLnBrk="1">
              <a:lnSpc>
                <a:spcPct val="100000"/>
              </a:lnSpc>
              <a:buFont typeface="Times New Roman" pitchFamily="16" charset="0"/>
              <a:buChar char="–"/>
            </a:pPr>
            <a:r>
              <a:rPr lang="fr-FR" sz="2200" dirty="0">
                <a:solidFill>
                  <a:srgbClr val="000000"/>
                </a:solidFill>
                <a:latin typeface="+mn-lt"/>
              </a:rPr>
              <a:t>Edition → Couper ou supprimer</a:t>
            </a:r>
          </a:p>
          <a:p>
            <a:pPr lvl="1" eaLnBrk="1">
              <a:lnSpc>
                <a:spcPct val="100000"/>
              </a:lnSpc>
              <a:buFont typeface="Times New Roman" pitchFamily="16" charset="0"/>
              <a:buChar char="–"/>
            </a:pPr>
            <a:r>
              <a:rPr lang="fr-FR" sz="2200" dirty="0">
                <a:solidFill>
                  <a:srgbClr val="000000"/>
                </a:solidFill>
                <a:latin typeface="+mn-lt"/>
              </a:rPr>
              <a:t>clic-droit sur l'objet → Supprimer </a:t>
            </a:r>
          </a:p>
        </p:txBody>
      </p:sp>
      <p:sp>
        <p:nvSpPr>
          <p:cNvPr id="4" name="Titre 3"/>
          <p:cNvSpPr>
            <a:spLocks noGrp="1"/>
          </p:cNvSpPr>
          <p:nvPr>
            <p:ph type="title"/>
          </p:nvPr>
        </p:nvSpPr>
        <p:spPr/>
        <p:txBody>
          <a:bodyPr>
            <a:normAutofit/>
          </a:bodyPr>
          <a:lstStyle/>
          <a:p>
            <a:r>
              <a:rPr lang="fr-FR" dirty="0" smtClean="0">
                <a:latin typeface="+mn-lt"/>
              </a:rPr>
              <a:t>Designer</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Manipuler des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4216" name="Text Box 7"/>
          <p:cNvSpPr txBox="1">
            <a:spLocks noChangeArrowheads="1"/>
          </p:cNvSpPr>
          <p:nvPr/>
        </p:nvSpPr>
        <p:spPr bwMode="auto">
          <a:xfrm>
            <a:off x="360363" y="2097086"/>
            <a:ext cx="6624165" cy="13563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r>
              <a:rPr lang="fr-FR" sz="2000" dirty="0">
                <a:solidFill>
                  <a:schemeClr val="tx1"/>
                </a:solidFill>
                <a:latin typeface="+mn-lt"/>
              </a:rPr>
              <a:t>Lors de la sélection de plusieurs objets il est possible, en faisant un </a:t>
            </a:r>
            <a:r>
              <a:rPr lang="fr-FR" sz="2000" dirty="0" smtClean="0">
                <a:solidFill>
                  <a:schemeClr val="tx1"/>
                </a:solidFill>
                <a:latin typeface="+mn-lt"/>
              </a:rPr>
              <a:t>clic droit </a:t>
            </a:r>
            <a:r>
              <a:rPr lang="fr-FR" sz="2000" dirty="0">
                <a:solidFill>
                  <a:schemeClr val="tx1"/>
                </a:solidFill>
                <a:latin typeface="+mn-lt"/>
              </a:rPr>
              <a:t>ou en utilisant les menus, de les ajuster entre eux</a:t>
            </a:r>
          </a:p>
          <a:p>
            <a:endParaRPr lang="fr-FR" sz="2000" dirty="0">
              <a:solidFill>
                <a:schemeClr val="tx1"/>
              </a:solidFill>
              <a:latin typeface="+mn-lt"/>
            </a:endParaRPr>
          </a:p>
          <a:p>
            <a:pPr eaLnBrk="1">
              <a:lnSpc>
                <a:spcPct val="100000"/>
              </a:lnSpc>
            </a:pPr>
            <a:endParaRPr lang="fr-FR" sz="2200" dirty="0">
              <a:solidFill>
                <a:srgbClr val="000000"/>
              </a:solidFill>
              <a:latin typeface="+mn-lt"/>
            </a:endParaRPr>
          </a:p>
        </p:txBody>
      </p:sp>
      <p:sp>
        <p:nvSpPr>
          <p:cNvPr id="4" name="Titre 3"/>
          <p:cNvSpPr>
            <a:spLocks noGrp="1"/>
          </p:cNvSpPr>
          <p:nvPr>
            <p:ph type="title"/>
          </p:nvPr>
        </p:nvSpPr>
        <p:spPr/>
        <p:txBody>
          <a:bodyPr>
            <a:normAutofit/>
          </a:bodyPr>
          <a:lstStyle/>
          <a:p>
            <a:r>
              <a:rPr lang="fr-FR" dirty="0" smtClean="0">
                <a:latin typeface="+mn-lt"/>
              </a:rPr>
              <a:t>Designer</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Manipuler des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l="78778" t="32281" r="7386" b="28344"/>
          <a:stretch/>
        </p:blipFill>
        <p:spPr>
          <a:xfrm>
            <a:off x="719832" y="3131765"/>
            <a:ext cx="2220107" cy="3552169"/>
          </a:xfrm>
          <a:prstGeom prst="rect">
            <a:avLst/>
          </a:prstGeom>
        </p:spPr>
      </p:pic>
      <p:pic>
        <p:nvPicPr>
          <p:cNvPr id="3" name="Image 2"/>
          <p:cNvPicPr>
            <a:picLocks noChangeAspect="1"/>
          </p:cNvPicPr>
          <p:nvPr/>
        </p:nvPicPr>
        <p:blipFill rotWithShape="1">
          <a:blip r:embed="rId4"/>
          <a:srcRect l="18455" t="2751" r="45233" b="41141"/>
          <a:stretch/>
        </p:blipFill>
        <p:spPr>
          <a:xfrm>
            <a:off x="3699994" y="2972561"/>
            <a:ext cx="4724694" cy="4104456"/>
          </a:xfrm>
          <a:prstGeom prst="rect">
            <a:avLst/>
          </a:prstGeom>
        </p:spPr>
      </p:pic>
      <p:sp>
        <p:nvSpPr>
          <p:cNvPr id="5" name="Rectangle à coins arrondis 4"/>
          <p:cNvSpPr/>
          <p:nvPr/>
        </p:nvSpPr>
        <p:spPr>
          <a:xfrm>
            <a:off x="5904408" y="3453484"/>
            <a:ext cx="2448272" cy="254345"/>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Tree>
    <p:extLst>
      <p:ext uri="{BB962C8B-B14F-4D97-AF65-F5344CB8AC3E}">
        <p14:creationId xmlns:p14="http://schemas.microsoft.com/office/powerpoint/2010/main" val="4779267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4215"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4216" name="Text Box 7"/>
          <p:cNvSpPr txBox="1">
            <a:spLocks noChangeArrowheads="1"/>
          </p:cNvSpPr>
          <p:nvPr/>
        </p:nvSpPr>
        <p:spPr bwMode="auto">
          <a:xfrm>
            <a:off x="202216" y="2049459"/>
            <a:ext cx="5702192" cy="348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marL="342900" indent="-342900" eaLnBrk="1">
              <a:lnSpc>
                <a:spcPct val="100000"/>
              </a:lnSpc>
              <a:buFont typeface="Arial" panose="020B0604020202020204" pitchFamily="34" charset="0"/>
              <a:buChar char="•"/>
            </a:pPr>
            <a:r>
              <a:rPr lang="fr-FR" sz="2200" dirty="0" smtClean="0">
                <a:solidFill>
                  <a:srgbClr val="000000"/>
                </a:solidFill>
                <a:latin typeface="+mn-lt"/>
              </a:rPr>
              <a:t>Par défaut, lors de la copie d’un objet, ceux-ci restent indépendant. Il est possible de les lier en faisant un clic droit « coller l’objet en tant que lien »</a:t>
            </a:r>
          </a:p>
          <a:p>
            <a:pPr eaLnBrk="1">
              <a:lnSpc>
                <a:spcPct val="100000"/>
              </a:lnSpc>
            </a:pPr>
            <a:endParaRPr lang="fr-FR" sz="2200" dirty="0" smtClean="0">
              <a:solidFill>
                <a:srgbClr val="000000"/>
              </a:solidFill>
              <a:latin typeface="+mn-lt"/>
            </a:endParaRPr>
          </a:p>
          <a:p>
            <a:pPr marL="342900" indent="-342900" eaLnBrk="1">
              <a:lnSpc>
                <a:spcPct val="100000"/>
              </a:lnSpc>
              <a:buFont typeface="Arial" panose="020B0604020202020204" pitchFamily="34" charset="0"/>
              <a:buChar char="•"/>
            </a:pPr>
            <a:r>
              <a:rPr lang="fr-FR" sz="2200" dirty="0" smtClean="0">
                <a:solidFill>
                  <a:srgbClr val="000000"/>
                </a:solidFill>
                <a:latin typeface="+mn-lt"/>
              </a:rPr>
              <a:t>Toute modification sur l’un des objet sera répercutée sur les autres</a:t>
            </a:r>
          </a:p>
          <a:p>
            <a:pPr eaLnBrk="1">
              <a:lnSpc>
                <a:spcPct val="100000"/>
              </a:lnSpc>
            </a:pPr>
            <a:endParaRPr lang="fr-FR" sz="2200" dirty="0" smtClean="0">
              <a:solidFill>
                <a:srgbClr val="000000"/>
              </a:solidFill>
              <a:latin typeface="+mn-lt"/>
            </a:endParaRPr>
          </a:p>
          <a:p>
            <a:pPr marL="342900" indent="-342900" eaLnBrk="1">
              <a:lnSpc>
                <a:spcPct val="100000"/>
              </a:lnSpc>
              <a:buFont typeface="Arial" panose="020B0604020202020204" pitchFamily="34" charset="0"/>
              <a:buChar char="•"/>
            </a:pPr>
            <a:r>
              <a:rPr lang="fr-FR" sz="2200" dirty="0" smtClean="0">
                <a:solidFill>
                  <a:srgbClr val="000000"/>
                </a:solidFill>
                <a:latin typeface="+mn-lt"/>
              </a:rPr>
              <a:t>Pour appliquer la même disposition à tout les objets liés entre eux: clic droit &gt; Objets liés…</a:t>
            </a:r>
            <a:endParaRPr lang="fr-FR" sz="2200" dirty="0">
              <a:solidFill>
                <a:srgbClr val="000000"/>
              </a:solidFill>
              <a:latin typeface="+mn-lt"/>
            </a:endParaRPr>
          </a:p>
        </p:txBody>
      </p:sp>
      <p:sp>
        <p:nvSpPr>
          <p:cNvPr id="4" name="Titre 3"/>
          <p:cNvSpPr>
            <a:spLocks noGrp="1"/>
          </p:cNvSpPr>
          <p:nvPr>
            <p:ph type="title"/>
          </p:nvPr>
        </p:nvSpPr>
        <p:spPr/>
        <p:txBody>
          <a:bodyPr>
            <a:normAutofit/>
          </a:bodyPr>
          <a:lstStyle/>
          <a:p>
            <a:r>
              <a:rPr lang="fr-FR" dirty="0" smtClean="0">
                <a:latin typeface="+mn-lt"/>
              </a:rPr>
              <a:t>Designer</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Objets liés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l="61069" t="22438" r="23435" b="43109"/>
          <a:stretch/>
        </p:blipFill>
        <p:spPr>
          <a:xfrm>
            <a:off x="6055083" y="1611222"/>
            <a:ext cx="2016224" cy="2520280"/>
          </a:xfrm>
          <a:prstGeom prst="rect">
            <a:avLst/>
          </a:prstGeom>
        </p:spPr>
      </p:pic>
      <p:pic>
        <p:nvPicPr>
          <p:cNvPr id="5" name="Image 4"/>
          <p:cNvPicPr>
            <a:picLocks noChangeAspect="1"/>
          </p:cNvPicPr>
          <p:nvPr/>
        </p:nvPicPr>
        <p:blipFill rotWithShape="1">
          <a:blip r:embed="rId4"/>
          <a:srcRect l="11813" t="31297" r="47786" b="5703"/>
          <a:stretch/>
        </p:blipFill>
        <p:spPr>
          <a:xfrm>
            <a:off x="6055083" y="4428798"/>
            <a:ext cx="3121097" cy="2736304"/>
          </a:xfrm>
          <a:prstGeom prst="rect">
            <a:avLst/>
          </a:prstGeom>
        </p:spPr>
      </p:pic>
    </p:spTree>
    <p:extLst>
      <p:ext uri="{BB962C8B-B14F-4D97-AF65-F5344CB8AC3E}">
        <p14:creationId xmlns:p14="http://schemas.microsoft.com/office/powerpoint/2010/main" val="26990442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 Box 3"/>
          <p:cNvSpPr txBox="1">
            <a:spLocks noChangeArrowheads="1"/>
          </p:cNvSpPr>
          <p:nvPr/>
        </p:nvSpPr>
        <p:spPr bwMode="auto">
          <a:xfrm>
            <a:off x="539750" y="1692275"/>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Les propriétés des objets: Thème</a:t>
            </a:r>
          </a:p>
        </p:txBody>
      </p:sp>
      <p:sp>
        <p:nvSpPr>
          <p:cNvPr id="98310"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8311"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8312" name="Text Box 7"/>
          <p:cNvSpPr txBox="1">
            <a:spLocks noChangeArrowheads="1"/>
          </p:cNvSpPr>
          <p:nvPr/>
        </p:nvSpPr>
        <p:spPr bwMode="auto">
          <a:xfrm>
            <a:off x="985838" y="2111375"/>
            <a:ext cx="8034337" cy="429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1pPr>
            <a:lvl2pPr marL="741363" indent="-284163"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2pPr>
            <a:lvl3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3pPr>
            <a:lvl4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4pPr>
            <a:lvl5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9pPr>
          </a:lstStyle>
          <a:p>
            <a:pPr lvl="1" eaLnBrk="1">
              <a:lnSpc>
                <a:spcPct val="100000"/>
              </a:lnSpc>
              <a:buFont typeface="Times New Roman" pitchFamily="16" charset="0"/>
              <a:buChar char="–"/>
            </a:pPr>
            <a:r>
              <a:rPr lang="fr-FR" sz="2200">
                <a:solidFill>
                  <a:srgbClr val="000000"/>
                </a:solidFill>
                <a:latin typeface="+mn-lt"/>
              </a:rPr>
              <a:t>Création et application de thèmes sont accessibles sur l'onglet Apparence</a:t>
            </a:r>
          </a:p>
          <a:p>
            <a:pPr lvl="1" eaLnBrk="1">
              <a:lnSpc>
                <a:spcPct val="100000"/>
              </a:lnSpc>
              <a:buFont typeface="Times New Roman" pitchFamily="16" charset="0"/>
              <a:buChar char="–"/>
            </a:pPr>
            <a:r>
              <a:rPr lang="fr-FR" sz="2200">
                <a:solidFill>
                  <a:srgbClr val="000000"/>
                </a:solidFill>
                <a:latin typeface="+mn-lt"/>
              </a:rPr>
              <a:t>Application d'un thème sur:</a:t>
            </a:r>
          </a:p>
          <a:p>
            <a:pPr lvl="2" eaLnBrk="1">
              <a:lnSpc>
                <a:spcPct val="100000"/>
              </a:lnSpc>
              <a:buFont typeface="Times New Roman" pitchFamily="16" charset="0"/>
              <a:buChar char="•"/>
            </a:pPr>
            <a:r>
              <a:rPr lang="fr-FR" sz="2200">
                <a:solidFill>
                  <a:srgbClr val="000000"/>
                </a:solidFill>
                <a:latin typeface="+mn-lt"/>
              </a:rPr>
              <a:t>1 objet</a:t>
            </a:r>
          </a:p>
          <a:p>
            <a:pPr lvl="2" eaLnBrk="1">
              <a:lnSpc>
                <a:spcPct val="100000"/>
              </a:lnSpc>
              <a:buFont typeface="Times New Roman" pitchFamily="16" charset="0"/>
              <a:buChar char="•"/>
            </a:pPr>
            <a:r>
              <a:rPr lang="fr-FR" sz="2200">
                <a:solidFill>
                  <a:srgbClr val="000000"/>
                </a:solidFill>
                <a:latin typeface="+mn-lt"/>
              </a:rPr>
              <a:t>1 feuille</a:t>
            </a:r>
          </a:p>
          <a:p>
            <a:pPr lvl="2" eaLnBrk="1">
              <a:lnSpc>
                <a:spcPct val="100000"/>
              </a:lnSpc>
              <a:buFont typeface="Times New Roman" pitchFamily="16" charset="0"/>
              <a:buChar char="•"/>
            </a:pPr>
            <a:r>
              <a:rPr lang="fr-FR" sz="2200">
                <a:solidFill>
                  <a:srgbClr val="000000"/>
                </a:solidFill>
                <a:latin typeface="+mn-lt"/>
              </a:rPr>
              <a:t>1 document</a:t>
            </a:r>
          </a:p>
          <a:p>
            <a:pPr lvl="1" eaLnBrk="1">
              <a:lnSpc>
                <a:spcPct val="100000"/>
              </a:lnSpc>
              <a:buFont typeface="Times New Roman" pitchFamily="16" charset="0"/>
              <a:buChar char="–"/>
            </a:pPr>
            <a:r>
              <a:rPr lang="fr-FR" sz="2200">
                <a:solidFill>
                  <a:srgbClr val="000000"/>
                </a:solidFill>
                <a:latin typeface="+mn-lt"/>
              </a:rPr>
              <a:t>3 catégories de thèmes:</a:t>
            </a:r>
          </a:p>
          <a:p>
            <a:pPr lvl="2" eaLnBrk="1">
              <a:lnSpc>
                <a:spcPct val="100000"/>
              </a:lnSpc>
              <a:buFont typeface="Times New Roman" pitchFamily="16" charset="0"/>
              <a:buChar char="•"/>
            </a:pPr>
            <a:r>
              <a:rPr lang="fr-FR" sz="2200">
                <a:solidFill>
                  <a:srgbClr val="000000"/>
                </a:solidFill>
                <a:latin typeface="+mn-lt"/>
              </a:rPr>
              <a:t>Type d'objet spécifique </a:t>
            </a:r>
            <a:r>
              <a:rPr lang="fr-FR">
                <a:solidFill>
                  <a:srgbClr val="000000"/>
                </a:solidFill>
                <a:latin typeface="+mn-lt"/>
              </a:rPr>
              <a:t>(Paramètre de légende, de titre...)</a:t>
            </a:r>
          </a:p>
          <a:p>
            <a:pPr lvl="2" eaLnBrk="1">
              <a:lnSpc>
                <a:spcPct val="100000"/>
              </a:lnSpc>
              <a:buFont typeface="Times New Roman" pitchFamily="16" charset="0"/>
              <a:buChar char="•"/>
            </a:pPr>
            <a:r>
              <a:rPr lang="fr-FR" sz="2200">
                <a:solidFill>
                  <a:srgbClr val="000000"/>
                </a:solidFill>
                <a:latin typeface="+mn-lt"/>
              </a:rPr>
              <a:t>Légende et cadre </a:t>
            </a:r>
            <a:r>
              <a:rPr lang="fr-FR">
                <a:solidFill>
                  <a:srgbClr val="000000"/>
                </a:solidFill>
                <a:latin typeface="+mn-lt"/>
              </a:rPr>
              <a:t>(Taille, bordure, police...)</a:t>
            </a:r>
          </a:p>
          <a:p>
            <a:pPr lvl="2" eaLnBrk="1">
              <a:lnSpc>
                <a:spcPct val="100000"/>
              </a:lnSpc>
              <a:buFont typeface="Times New Roman" pitchFamily="16" charset="0"/>
              <a:buChar char="•"/>
            </a:pPr>
            <a:r>
              <a:rPr lang="fr-FR" sz="2200">
                <a:solidFill>
                  <a:srgbClr val="000000"/>
                </a:solidFill>
                <a:latin typeface="+mn-lt"/>
              </a:rPr>
              <a:t>Paramètre d'impression </a:t>
            </a:r>
            <a:r>
              <a:rPr lang="fr-FR">
                <a:solidFill>
                  <a:srgbClr val="000000"/>
                </a:solidFill>
                <a:latin typeface="+mn-lt"/>
              </a:rPr>
              <a:t>(Orientation, En-tête...)</a:t>
            </a:r>
          </a:p>
          <a:p>
            <a:pPr lvl="1" eaLnBrk="1">
              <a:lnSpc>
                <a:spcPct val="100000"/>
              </a:lnSpc>
              <a:buFont typeface="Times New Roman" pitchFamily="16" charset="0"/>
              <a:buChar char="–"/>
            </a:pPr>
            <a:r>
              <a:rPr lang="fr-FR" sz="2200">
                <a:solidFill>
                  <a:srgbClr val="000000"/>
                </a:solidFill>
                <a:latin typeface="+mn-lt"/>
              </a:rPr>
              <a:t>Chaque catégories comporte des options</a:t>
            </a:r>
          </a:p>
          <a:p>
            <a:pPr lvl="1" eaLnBrk="1">
              <a:lnSpc>
                <a:spcPct val="100000"/>
              </a:lnSpc>
              <a:buFont typeface="Times New Roman" pitchFamily="16" charset="0"/>
              <a:buChar char="–"/>
            </a:pPr>
            <a:r>
              <a:rPr lang="fr-FR" sz="2200">
                <a:solidFill>
                  <a:srgbClr val="000000"/>
                </a:solidFill>
                <a:latin typeface="+mn-lt"/>
              </a:rPr>
              <a:t>Assistant créateur de thème, sauvegarde au format .qvt</a:t>
            </a:r>
          </a:p>
        </p:txBody>
      </p:sp>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7" name="Espace réservé du contenu 4"/>
          <p:cNvSpPr txBox="1">
            <a:spLocks/>
          </p:cNvSpPr>
          <p:nvPr/>
        </p:nvSpPr>
        <p:spPr>
          <a:xfrm>
            <a:off x="444565" y="1279940"/>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Thèmes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mn-lt"/>
              </a:rPr>
              <a:t>Designer</a:t>
            </a:r>
            <a:endParaRPr lang="fr-FR" dirty="0">
              <a:latin typeface="+mn-lt"/>
            </a:endParaRPr>
          </a:p>
        </p:txBody>
      </p:sp>
      <p:sp>
        <p:nvSpPr>
          <p:cNvPr id="7" name="Espace réservé du contenu 4"/>
          <p:cNvSpPr txBox="1">
            <a:spLocks/>
          </p:cNvSpPr>
          <p:nvPr/>
        </p:nvSpPr>
        <p:spPr>
          <a:xfrm>
            <a:off x="444565" y="1279940"/>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Styles des objets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b="29367"/>
          <a:stretch/>
        </p:blipFill>
        <p:spPr>
          <a:xfrm>
            <a:off x="4392240" y="1115540"/>
            <a:ext cx="4968552" cy="2905659"/>
          </a:xfrm>
          <a:prstGeom prst="rect">
            <a:avLst/>
          </a:prstGeom>
        </p:spPr>
      </p:pic>
      <p:sp>
        <p:nvSpPr>
          <p:cNvPr id="3" name="ZoneTexte 2"/>
          <p:cNvSpPr txBox="1"/>
          <p:nvPr/>
        </p:nvSpPr>
        <p:spPr>
          <a:xfrm>
            <a:off x="71760" y="2007944"/>
            <a:ext cx="3456384" cy="2146742"/>
          </a:xfrm>
          <a:prstGeom prst="rect">
            <a:avLst/>
          </a:prstGeom>
          <a:noFill/>
        </p:spPr>
        <p:txBody>
          <a:bodyPr wrap="square" rtlCol="0">
            <a:spAutoFit/>
          </a:bodyPr>
          <a:lstStyle/>
          <a:p>
            <a:endParaRPr lang="fr-FR" sz="2000" dirty="0" smtClean="0">
              <a:solidFill>
                <a:schemeClr val="tx1"/>
              </a:solidFill>
              <a:latin typeface="+mn-lt"/>
            </a:endParaRPr>
          </a:p>
          <a:p>
            <a:r>
              <a:rPr lang="fr-FR" sz="2000" dirty="0" smtClean="0">
                <a:solidFill>
                  <a:schemeClr val="tx1"/>
                </a:solidFill>
                <a:latin typeface="+mn-lt"/>
              </a:rPr>
              <a:t>Par défaut, le style des objets est défini sur « simplifié ». </a:t>
            </a:r>
          </a:p>
          <a:p>
            <a:r>
              <a:rPr lang="fr-FR" sz="2000" dirty="0" smtClean="0">
                <a:solidFill>
                  <a:schemeClr val="tx1"/>
                </a:solidFill>
                <a:latin typeface="+mn-lt"/>
              </a:rPr>
              <a:t>Activer le style « avancé » permet d’accéder à des options de style supplémentaires.</a:t>
            </a:r>
          </a:p>
          <a:p>
            <a:endParaRPr lang="fr-FR" sz="2000" dirty="0" smtClean="0">
              <a:solidFill>
                <a:schemeClr val="tx1"/>
              </a:solidFill>
              <a:latin typeface="+mn-lt"/>
            </a:endParaRPr>
          </a:p>
          <a:p>
            <a:r>
              <a:rPr lang="fr-FR" sz="2000" dirty="0" smtClean="0">
                <a:solidFill>
                  <a:schemeClr val="tx1"/>
                </a:solidFill>
                <a:latin typeface="+mn-lt"/>
              </a:rPr>
              <a:t>Par exemple:</a:t>
            </a:r>
          </a:p>
          <a:p>
            <a:endParaRPr lang="fr-FR" dirty="0">
              <a:solidFill>
                <a:schemeClr val="tx1"/>
              </a:solidFill>
              <a:latin typeface="+mn-lt"/>
            </a:endParaRPr>
          </a:p>
        </p:txBody>
      </p:sp>
      <p:pic>
        <p:nvPicPr>
          <p:cNvPr id="5" name="Image 4"/>
          <p:cNvPicPr>
            <a:picLocks noChangeAspect="1"/>
          </p:cNvPicPr>
          <p:nvPr/>
        </p:nvPicPr>
        <p:blipFill>
          <a:blip r:embed="rId4"/>
          <a:stretch>
            <a:fillRect/>
          </a:stretch>
        </p:blipFill>
        <p:spPr>
          <a:xfrm>
            <a:off x="162437" y="4342544"/>
            <a:ext cx="4358435" cy="2983552"/>
          </a:xfrm>
          <a:prstGeom prst="rect">
            <a:avLst/>
          </a:prstGeom>
        </p:spPr>
      </p:pic>
      <p:pic>
        <p:nvPicPr>
          <p:cNvPr id="6" name="Image 5"/>
          <p:cNvPicPr>
            <a:picLocks noChangeAspect="1"/>
          </p:cNvPicPr>
          <p:nvPr/>
        </p:nvPicPr>
        <p:blipFill>
          <a:blip r:embed="rId5"/>
          <a:stretch>
            <a:fillRect/>
          </a:stretch>
        </p:blipFill>
        <p:spPr>
          <a:xfrm>
            <a:off x="4995502" y="4325776"/>
            <a:ext cx="4364570" cy="2987752"/>
          </a:xfrm>
          <a:prstGeom prst="rect">
            <a:avLst/>
          </a:prstGeom>
        </p:spPr>
      </p:pic>
      <p:sp>
        <p:nvSpPr>
          <p:cNvPr id="9" name="Flèche droite 8"/>
          <p:cNvSpPr/>
          <p:nvPr/>
        </p:nvSpPr>
        <p:spPr>
          <a:xfrm>
            <a:off x="4535528" y="5618296"/>
            <a:ext cx="459974" cy="432048"/>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Tree>
    <p:extLst>
      <p:ext uri="{BB962C8B-B14F-4D97-AF65-F5344CB8AC3E}">
        <p14:creationId xmlns:p14="http://schemas.microsoft.com/office/powerpoint/2010/main" val="3070420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feuilles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200" dirty="0" smtClean="0">
                <a:solidFill>
                  <a:srgbClr val="000000"/>
                </a:solidFill>
                <a:latin typeface="+mn-lt"/>
              </a:rPr>
              <a:t>Les feuilles/onglets permettent d’organiser l’application par thèmes. </a:t>
            </a:r>
          </a:p>
        </p:txBody>
      </p:sp>
      <p:pic>
        <p:nvPicPr>
          <p:cNvPr id="6" name="Image 5"/>
          <p:cNvPicPr>
            <a:picLocks noChangeAspect="1"/>
          </p:cNvPicPr>
          <p:nvPr/>
        </p:nvPicPr>
        <p:blipFill>
          <a:blip r:embed="rId3"/>
          <a:stretch>
            <a:fillRect/>
          </a:stretch>
        </p:blipFill>
        <p:spPr>
          <a:xfrm>
            <a:off x="287784" y="2365277"/>
            <a:ext cx="9284212" cy="4947955"/>
          </a:xfrm>
          <a:prstGeom prst="rect">
            <a:avLst/>
          </a:prstGeom>
        </p:spPr>
      </p:pic>
    </p:spTree>
    <p:extLst>
      <p:ext uri="{BB962C8B-B14F-4D97-AF65-F5344CB8AC3E}">
        <p14:creationId xmlns:p14="http://schemas.microsoft.com/office/powerpoint/2010/main" val="27904635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feuilles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0" indent="0" eaLnBrk="1">
              <a:lnSpc>
                <a:spcPct val="100000"/>
              </a:lnSpc>
            </a:pPr>
            <a:r>
              <a:rPr lang="fr-FR" sz="2200" dirty="0" smtClean="0">
                <a:solidFill>
                  <a:srgbClr val="000000"/>
                </a:solidFill>
                <a:latin typeface="+mn-lt"/>
              </a:rPr>
              <a:t>Création et déplacement des feuilles par les menus</a:t>
            </a:r>
          </a:p>
        </p:txBody>
      </p:sp>
      <p:pic>
        <p:nvPicPr>
          <p:cNvPr id="3" name="Image 2"/>
          <p:cNvPicPr>
            <a:picLocks noChangeAspect="1"/>
          </p:cNvPicPr>
          <p:nvPr/>
        </p:nvPicPr>
        <p:blipFill rotWithShape="1">
          <a:blip r:embed="rId3"/>
          <a:srcRect t="3138" r="63282" b="65750"/>
          <a:stretch/>
        </p:blipFill>
        <p:spPr>
          <a:xfrm>
            <a:off x="1248692" y="2539464"/>
            <a:ext cx="6952397" cy="3312093"/>
          </a:xfrm>
          <a:prstGeom prst="rect">
            <a:avLst/>
          </a:prstGeom>
        </p:spPr>
      </p:pic>
      <p:sp>
        <p:nvSpPr>
          <p:cNvPr id="5" name="Rectangle à coins arrondis 4"/>
          <p:cNvSpPr/>
          <p:nvPr/>
        </p:nvSpPr>
        <p:spPr>
          <a:xfrm>
            <a:off x="1316424" y="3260809"/>
            <a:ext cx="1349506" cy="28803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Tree>
    <p:extLst>
      <p:ext uri="{BB962C8B-B14F-4D97-AF65-F5344CB8AC3E}">
        <p14:creationId xmlns:p14="http://schemas.microsoft.com/office/powerpoint/2010/main" val="28351208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feuilles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5" name="Text Box 8"/>
          <p:cNvSpPr txBox="1">
            <a:spLocks noChangeArrowheads="1"/>
          </p:cNvSpPr>
          <p:nvPr/>
        </p:nvSpPr>
        <p:spPr bwMode="auto">
          <a:xfrm>
            <a:off x="287784" y="1907629"/>
            <a:ext cx="9284212"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342900" indent="-342900"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eaLnBrk="1">
              <a:lnSpc>
                <a:spcPct val="100000"/>
              </a:lnSpc>
              <a:buFont typeface="Arial" panose="020B0604020202020204" pitchFamily="34" charset="0"/>
              <a:buChar char="•"/>
            </a:pPr>
            <a:r>
              <a:rPr lang="fr-FR" sz="2200" dirty="0" smtClean="0">
                <a:solidFill>
                  <a:srgbClr val="000000"/>
                </a:solidFill>
                <a:latin typeface="+mn-lt"/>
              </a:rPr>
              <a:t>Propriétés spécifiques</a:t>
            </a:r>
          </a:p>
        </p:txBody>
      </p:sp>
      <p:pic>
        <p:nvPicPr>
          <p:cNvPr id="2" name="Image 1"/>
          <p:cNvPicPr>
            <a:picLocks noChangeAspect="1"/>
          </p:cNvPicPr>
          <p:nvPr/>
        </p:nvPicPr>
        <p:blipFill>
          <a:blip r:embed="rId3"/>
          <a:stretch>
            <a:fillRect/>
          </a:stretch>
        </p:blipFill>
        <p:spPr>
          <a:xfrm>
            <a:off x="287785" y="2340698"/>
            <a:ext cx="5981160" cy="4823516"/>
          </a:xfrm>
          <a:prstGeom prst="rect">
            <a:avLst/>
          </a:prstGeom>
        </p:spPr>
      </p:pic>
      <p:sp>
        <p:nvSpPr>
          <p:cNvPr id="3" name="ZoneTexte 2"/>
          <p:cNvSpPr txBox="1"/>
          <p:nvPr/>
        </p:nvSpPr>
        <p:spPr>
          <a:xfrm>
            <a:off x="6336456" y="2340697"/>
            <a:ext cx="3456384" cy="3208571"/>
          </a:xfrm>
          <a:prstGeom prst="rect">
            <a:avLst/>
          </a:prstGeom>
          <a:noFill/>
        </p:spPr>
        <p:txBody>
          <a:bodyPr wrap="square" rtlCol="0">
            <a:spAutoFit/>
          </a:bodyPr>
          <a:lstStyle/>
          <a:p>
            <a:r>
              <a:rPr lang="fr-FR" u="sng" dirty="0" smtClean="0">
                <a:solidFill>
                  <a:schemeClr val="tx1"/>
                </a:solidFill>
                <a:latin typeface="+mn-lt"/>
              </a:rPr>
              <a:t>Afficher la feuille</a:t>
            </a:r>
            <a:r>
              <a:rPr lang="fr-FR" dirty="0" smtClean="0">
                <a:solidFill>
                  <a:schemeClr val="tx1"/>
                </a:solidFill>
                <a:latin typeface="+mn-lt"/>
              </a:rPr>
              <a:t>: permet un affichage conditionnel de la feuille en fonction d’une expression (variable, calcul…)</a:t>
            </a:r>
          </a:p>
          <a:p>
            <a:endParaRPr lang="fr-FR" dirty="0" smtClean="0">
              <a:solidFill>
                <a:schemeClr val="tx1"/>
              </a:solidFill>
              <a:latin typeface="+mn-lt"/>
            </a:endParaRPr>
          </a:p>
          <a:p>
            <a:r>
              <a:rPr lang="fr-FR" u="sng" dirty="0" smtClean="0">
                <a:solidFill>
                  <a:schemeClr val="tx1"/>
                </a:solidFill>
                <a:latin typeface="+mn-lt"/>
              </a:rPr>
              <a:t>ID de la feuille </a:t>
            </a:r>
            <a:r>
              <a:rPr lang="fr-FR" dirty="0" smtClean="0">
                <a:solidFill>
                  <a:schemeClr val="tx1"/>
                </a:solidFill>
                <a:latin typeface="+mn-lt"/>
              </a:rPr>
              <a:t>: permet d’</a:t>
            </a:r>
            <a:r>
              <a:rPr lang="fr-FR" dirty="0" err="1" smtClean="0">
                <a:solidFill>
                  <a:schemeClr val="tx1"/>
                </a:solidFill>
                <a:latin typeface="+mn-lt"/>
              </a:rPr>
              <a:t>accèder</a:t>
            </a:r>
            <a:r>
              <a:rPr lang="fr-FR" dirty="0" smtClean="0">
                <a:solidFill>
                  <a:schemeClr val="tx1"/>
                </a:solidFill>
                <a:latin typeface="+mn-lt"/>
              </a:rPr>
              <a:t> à la feuille via un bouton/une action</a:t>
            </a:r>
          </a:p>
          <a:p>
            <a:endParaRPr lang="fr-FR" dirty="0" smtClean="0">
              <a:solidFill>
                <a:schemeClr val="tx1"/>
              </a:solidFill>
              <a:latin typeface="+mn-lt"/>
            </a:endParaRPr>
          </a:p>
          <a:p>
            <a:r>
              <a:rPr lang="fr-FR" u="sng" dirty="0" smtClean="0">
                <a:solidFill>
                  <a:schemeClr val="tx1"/>
                </a:solidFill>
                <a:latin typeface="+mn-lt"/>
              </a:rPr>
              <a:t>Arrière plan</a:t>
            </a:r>
            <a:r>
              <a:rPr lang="fr-FR" dirty="0" smtClean="0">
                <a:solidFill>
                  <a:schemeClr val="tx1"/>
                </a:solidFill>
                <a:latin typeface="+mn-lt"/>
              </a:rPr>
              <a:t>: permet de choisir une image ou une couleur de fond (statique ou dynamique)</a:t>
            </a:r>
          </a:p>
          <a:p>
            <a:endParaRPr lang="fr-FR" dirty="0" smtClean="0">
              <a:solidFill>
                <a:schemeClr val="tx1"/>
              </a:solidFill>
              <a:latin typeface="+mn-lt"/>
            </a:endParaRPr>
          </a:p>
          <a:p>
            <a:r>
              <a:rPr lang="fr-FR" u="sng" dirty="0" smtClean="0">
                <a:solidFill>
                  <a:schemeClr val="tx1"/>
                </a:solidFill>
                <a:latin typeface="+mn-lt"/>
              </a:rPr>
              <a:t>Propriété de l’onglet</a:t>
            </a:r>
            <a:r>
              <a:rPr lang="fr-FR" dirty="0" smtClean="0">
                <a:solidFill>
                  <a:schemeClr val="tx1"/>
                </a:solidFill>
                <a:latin typeface="+mn-lt"/>
              </a:rPr>
              <a:t>: design de la feuille lorsqu’elle n’est pas active</a:t>
            </a:r>
            <a:endParaRPr lang="fr-FR" dirty="0">
              <a:solidFill>
                <a:schemeClr val="tx1"/>
              </a:solidFill>
              <a:latin typeface="+mn-lt"/>
            </a:endParaRPr>
          </a:p>
        </p:txBody>
      </p:sp>
    </p:spTree>
    <p:extLst>
      <p:ext uri="{BB962C8B-B14F-4D97-AF65-F5344CB8AC3E}">
        <p14:creationId xmlns:p14="http://schemas.microsoft.com/office/powerpoint/2010/main" val="33641237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5" name="Text Box 8"/>
          <p:cNvSpPr txBox="1">
            <a:spLocks noChangeArrowheads="1"/>
          </p:cNvSpPr>
          <p:nvPr/>
        </p:nvSpPr>
        <p:spPr bwMode="auto">
          <a:xfrm>
            <a:off x="2895923" y="1956312"/>
            <a:ext cx="7161782" cy="449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1pPr>
            <a:lvl2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2pPr>
            <a:lvl3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3pPr>
            <a:lvl4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4pPr>
            <a:lvl5pPr eaLnBrk="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1143000"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defRPr>
                <a:solidFill>
                  <a:schemeClr val="bg1"/>
                </a:solidFill>
                <a:latin typeface="Arial" charset="0"/>
                <a:ea typeface="msgothic" charset="0"/>
                <a:cs typeface="msgothic" charset="0"/>
              </a:defRPr>
            </a:lvl9pPr>
          </a:lstStyle>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La liste de sélection permet</a:t>
            </a:r>
          </a:p>
          <a:p>
            <a:pPr marL="355600" lvl="3"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de faire des filtres sur un ou plusieurs </a:t>
            </a:r>
            <a:r>
              <a:rPr lang="fr-FR" sz="2200" dirty="0" smtClean="0">
                <a:solidFill>
                  <a:srgbClr val="000000"/>
                </a:solidFill>
                <a:latin typeface="+mn-lt"/>
              </a:rPr>
              <a:t>axes</a:t>
            </a:r>
            <a:endParaRPr lang="fr-FR" sz="2200" dirty="0">
              <a:solidFill>
                <a:srgbClr val="000000"/>
              </a:solidFill>
              <a:latin typeface="+mn-lt"/>
            </a:endParaRPr>
          </a:p>
          <a:p>
            <a:pPr marL="355600" lvl="3"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de sélectionner une ou plusieurs </a:t>
            </a:r>
            <a:r>
              <a:rPr lang="fr-FR" sz="2200" dirty="0" smtClean="0">
                <a:solidFill>
                  <a:srgbClr val="000000"/>
                </a:solidFill>
                <a:latin typeface="+mn-lt"/>
              </a:rPr>
              <a:t>valeurs</a:t>
            </a:r>
          </a:p>
          <a:p>
            <a:pPr marL="355600" lvl="3" eaLnBrk="1">
              <a:lnSpc>
                <a:spcPct val="100000"/>
              </a:lnSpc>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endParaRPr lang="fr-FR" sz="2200" dirty="0">
              <a:solidFill>
                <a:srgbClr val="000000"/>
              </a:solidFill>
              <a:latin typeface="+mn-lt"/>
            </a:endParaRP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1 clic pour sélectionner ou désélectionner une valeur</a:t>
            </a: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Ctrl + clic: pour sélectionner plusieurs valeurs</a:t>
            </a: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Shift + clic: pour sélectionner une plage de valeurs </a:t>
            </a:r>
          </a:p>
          <a:p>
            <a:pPr marL="355600" indent="-228600" eaLnBrk="1">
              <a:lnSpc>
                <a:spcPct val="100000"/>
              </a:lnSpc>
              <a:buClrTx/>
              <a:buSzTx/>
              <a:buFontTx/>
              <a:buNone/>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endParaRPr lang="fr-FR" sz="2200" dirty="0">
              <a:solidFill>
                <a:srgbClr val="000000"/>
              </a:solidFill>
              <a:latin typeface="+mn-lt"/>
            </a:endParaRP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Vert: sélectionné</a:t>
            </a: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Blanc: valeurs possibles associées</a:t>
            </a: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Gris: valeurs dissociées</a:t>
            </a:r>
          </a:p>
          <a:p>
            <a:pPr marL="355600" indent="-228600" eaLnBrk="1">
              <a:lnSpc>
                <a:spcPct val="100000"/>
              </a:lnSpc>
              <a:buClrTx/>
              <a:buSzTx/>
              <a:buFontTx/>
              <a:buNone/>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endParaRPr lang="fr-FR" sz="2200" dirty="0">
              <a:solidFill>
                <a:srgbClr val="000000"/>
              </a:solidFill>
              <a:latin typeface="+mn-lt"/>
            </a:endParaRPr>
          </a:p>
          <a:p>
            <a:pPr marL="355600" lvl="2" eaLnBrk="1">
              <a:lnSpc>
                <a:spcPct val="100000"/>
              </a:lnSpc>
              <a:buFont typeface="Times New Roman" pitchFamily="16" charset="0"/>
              <a:buChar char="•"/>
              <a:tabLst>
                <a:tab pos="1338263" algn="l"/>
                <a:tab pos="1590675" algn="l"/>
                <a:tab pos="2039938" algn="l"/>
                <a:tab pos="2489200" algn="l"/>
                <a:tab pos="2938463" algn="l"/>
                <a:tab pos="3387725" algn="l"/>
                <a:tab pos="3836988" algn="l"/>
                <a:tab pos="4286250" algn="l"/>
                <a:tab pos="4735513" algn="l"/>
                <a:tab pos="5184775" algn="l"/>
                <a:tab pos="5634038" algn="l"/>
                <a:tab pos="6083300" algn="l"/>
                <a:tab pos="6532563" algn="l"/>
                <a:tab pos="6981825" algn="l"/>
                <a:tab pos="7431088" algn="l"/>
                <a:tab pos="7880350" algn="l"/>
                <a:tab pos="8329613" algn="l"/>
                <a:tab pos="8778875" algn="l"/>
                <a:tab pos="9228138" algn="l"/>
                <a:tab pos="9677400" algn="l"/>
                <a:tab pos="10126663" algn="l"/>
              </a:tabLst>
            </a:pPr>
            <a:r>
              <a:rPr lang="fr-FR" sz="2200" dirty="0">
                <a:solidFill>
                  <a:srgbClr val="000000"/>
                </a:solidFill>
                <a:latin typeface="+mn-lt"/>
              </a:rPr>
              <a:t>Sélection possible directement sur les graphiques</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8"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Listes de sélections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3" name="Image 2"/>
          <p:cNvPicPr>
            <a:picLocks noChangeAspect="1"/>
          </p:cNvPicPr>
          <p:nvPr/>
        </p:nvPicPr>
        <p:blipFill>
          <a:blip r:embed="rId3"/>
          <a:stretch>
            <a:fillRect/>
          </a:stretch>
        </p:blipFill>
        <p:spPr>
          <a:xfrm>
            <a:off x="260748" y="2339677"/>
            <a:ext cx="2635175" cy="3024336"/>
          </a:xfrm>
          <a:prstGeom prst="rect">
            <a:avLst/>
          </a:prstGeom>
        </p:spPr>
      </p:pic>
      <p:sp>
        <p:nvSpPr>
          <p:cNvPr id="5" name="ZoneTexte 4"/>
          <p:cNvSpPr txBox="1"/>
          <p:nvPr/>
        </p:nvSpPr>
        <p:spPr>
          <a:xfrm>
            <a:off x="0" y="5007939"/>
            <a:ext cx="288032" cy="309059"/>
          </a:xfrm>
          <a:prstGeom prst="rect">
            <a:avLst/>
          </a:prstGeom>
          <a:noFill/>
        </p:spPr>
        <p:txBody>
          <a:bodyPr wrap="square" rtlCol="0">
            <a:spAutoFit/>
          </a:bodyPr>
          <a:lstStyle/>
          <a:p>
            <a:r>
              <a:rPr lang="fr-FR" b="1" dirty="0" smtClean="0">
                <a:solidFill>
                  <a:srgbClr val="FF0000"/>
                </a:solidFill>
                <a:latin typeface="+mn-lt"/>
              </a:rPr>
              <a:t>1</a:t>
            </a:r>
            <a:endParaRPr lang="fr-FR" b="1" dirty="0">
              <a:solidFill>
                <a:srgbClr val="FF0000"/>
              </a:solidFill>
              <a:latin typeface="+mn-lt"/>
            </a:endParaRPr>
          </a:p>
        </p:txBody>
      </p:sp>
      <p:sp>
        <p:nvSpPr>
          <p:cNvPr id="12" name="ZoneTexte 11"/>
          <p:cNvSpPr txBox="1"/>
          <p:nvPr/>
        </p:nvSpPr>
        <p:spPr>
          <a:xfrm>
            <a:off x="-27284" y="2483693"/>
            <a:ext cx="288032" cy="309059"/>
          </a:xfrm>
          <a:prstGeom prst="rect">
            <a:avLst/>
          </a:prstGeom>
          <a:noFill/>
        </p:spPr>
        <p:txBody>
          <a:bodyPr wrap="square" rtlCol="0">
            <a:spAutoFit/>
          </a:bodyPr>
          <a:lstStyle/>
          <a:p>
            <a:r>
              <a:rPr lang="fr-FR" b="1" dirty="0" smtClean="0">
                <a:solidFill>
                  <a:srgbClr val="FF0000"/>
                </a:solidFill>
                <a:latin typeface="+mn-lt"/>
              </a:rPr>
              <a:t>1</a:t>
            </a:r>
            <a:endParaRPr lang="fr-FR" b="1" dirty="0">
              <a:solidFill>
                <a:srgbClr val="FF0000"/>
              </a:solidFill>
              <a:latin typeface="+mn-lt"/>
            </a:endParaRPr>
          </a:p>
        </p:txBody>
      </p:sp>
      <p:sp>
        <p:nvSpPr>
          <p:cNvPr id="13" name="ZoneTexte 12"/>
          <p:cNvSpPr txBox="1"/>
          <p:nvPr/>
        </p:nvSpPr>
        <p:spPr>
          <a:xfrm>
            <a:off x="165" y="3919921"/>
            <a:ext cx="288032" cy="309059"/>
          </a:xfrm>
          <a:prstGeom prst="rect">
            <a:avLst/>
          </a:prstGeom>
          <a:noFill/>
        </p:spPr>
        <p:txBody>
          <a:bodyPr wrap="square" rtlCol="0">
            <a:spAutoFit/>
          </a:bodyPr>
          <a:lstStyle/>
          <a:p>
            <a:r>
              <a:rPr lang="fr-FR" b="1" dirty="0" smtClean="0">
                <a:solidFill>
                  <a:srgbClr val="FF0000"/>
                </a:solidFill>
                <a:latin typeface="+mn-lt"/>
              </a:rPr>
              <a:t>2</a:t>
            </a:r>
            <a:endParaRPr lang="fr-FR" b="1" dirty="0">
              <a:solidFill>
                <a:srgbClr val="FF0000"/>
              </a:solidFill>
              <a:latin typeface="+mn-lt"/>
            </a:endParaRPr>
          </a:p>
        </p:txBody>
      </p:sp>
      <p:sp>
        <p:nvSpPr>
          <p:cNvPr id="14" name="ZoneTexte 13"/>
          <p:cNvSpPr txBox="1"/>
          <p:nvPr/>
        </p:nvSpPr>
        <p:spPr>
          <a:xfrm>
            <a:off x="148019" y="5762938"/>
            <a:ext cx="2747904" cy="516808"/>
          </a:xfrm>
          <a:prstGeom prst="rect">
            <a:avLst/>
          </a:prstGeom>
          <a:noFill/>
        </p:spPr>
        <p:txBody>
          <a:bodyPr wrap="square" rtlCol="0">
            <a:spAutoFit/>
          </a:bodyPr>
          <a:lstStyle/>
          <a:p>
            <a:r>
              <a:rPr lang="fr-FR" b="1" dirty="0" smtClean="0">
                <a:solidFill>
                  <a:srgbClr val="FF0000"/>
                </a:solidFill>
                <a:latin typeface="+mn-lt"/>
              </a:rPr>
              <a:t>1: liste de sélection</a:t>
            </a:r>
          </a:p>
          <a:p>
            <a:r>
              <a:rPr lang="fr-FR" b="1" dirty="0" smtClean="0">
                <a:solidFill>
                  <a:srgbClr val="FF0000"/>
                </a:solidFill>
                <a:latin typeface="+mn-lt"/>
              </a:rPr>
              <a:t>2: liste multiple</a:t>
            </a:r>
            <a:endParaRPr lang="fr-FR" b="1" dirty="0">
              <a:solidFill>
                <a:srgbClr val="FF0000"/>
              </a:solidFill>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Effacer une sélection</a:t>
            </a:r>
          </a:p>
        </p:txBody>
      </p:sp>
      <p:sp>
        <p:nvSpPr>
          <p:cNvPr id="92166"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2167"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2168" name="Text Box 7"/>
          <p:cNvSpPr txBox="1">
            <a:spLocks noChangeArrowheads="1"/>
          </p:cNvSpPr>
          <p:nvPr/>
        </p:nvSpPr>
        <p:spPr bwMode="auto">
          <a:xfrm>
            <a:off x="2208213" y="2205038"/>
            <a:ext cx="8034337" cy="3480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 Plusieurs méthodes:</a:t>
            </a:r>
          </a:p>
          <a:p>
            <a:pPr lvl="1" eaLnBrk="1">
              <a:lnSpc>
                <a:spcPct val="100000"/>
              </a:lnSpc>
              <a:buFont typeface="Times New Roman" pitchFamily="16" charset="0"/>
              <a:buChar char="–"/>
            </a:pPr>
            <a:r>
              <a:rPr lang="fr-FR" sz="2200" dirty="0">
                <a:solidFill>
                  <a:srgbClr val="000000"/>
                </a:solidFill>
                <a:latin typeface="+mn-lt"/>
              </a:rPr>
              <a:t>Cliquer une deuxième fois sur la valeur sélectionner</a:t>
            </a:r>
          </a:p>
          <a:p>
            <a:pPr lvl="1" eaLnBrk="1">
              <a:lnSpc>
                <a:spcPct val="100000"/>
              </a:lnSpc>
              <a:buFont typeface="Times New Roman" pitchFamily="16" charset="0"/>
              <a:buChar char="–"/>
            </a:pPr>
            <a:r>
              <a:rPr lang="fr-FR" sz="2200" dirty="0">
                <a:solidFill>
                  <a:srgbClr val="000000"/>
                </a:solidFill>
                <a:latin typeface="+mn-lt"/>
              </a:rPr>
              <a:t>Sélectionner une autre valeur dans la même liste</a:t>
            </a:r>
          </a:p>
          <a:p>
            <a:pPr lvl="1" eaLnBrk="1">
              <a:lnSpc>
                <a:spcPct val="100000"/>
              </a:lnSpc>
              <a:buFont typeface="Times New Roman" pitchFamily="16" charset="0"/>
              <a:buChar char="–"/>
            </a:pPr>
            <a:r>
              <a:rPr lang="fr-FR" sz="2200" dirty="0">
                <a:solidFill>
                  <a:srgbClr val="000000"/>
                </a:solidFill>
                <a:latin typeface="+mn-lt"/>
              </a:rPr>
              <a:t>Cliquer sur le bouton </a:t>
            </a:r>
          </a:p>
          <a:p>
            <a:pPr lvl="2" eaLnBrk="1">
              <a:lnSpc>
                <a:spcPct val="100000"/>
              </a:lnSpc>
              <a:buFont typeface="Times New Roman" pitchFamily="16" charset="0"/>
              <a:buChar char="•"/>
            </a:pPr>
            <a:r>
              <a:rPr lang="fr-FR" sz="2200" dirty="0">
                <a:solidFill>
                  <a:srgbClr val="000000"/>
                </a:solidFill>
                <a:latin typeface="+mn-lt"/>
              </a:rPr>
              <a:t>Qlikview mémorise 100 sélections</a:t>
            </a:r>
          </a:p>
          <a:p>
            <a:pPr lvl="2" eaLnBrk="1">
              <a:lnSpc>
                <a:spcPct val="100000"/>
              </a:lnSpc>
              <a:buFont typeface="Times New Roman" pitchFamily="16" charset="0"/>
              <a:buChar char="•"/>
            </a:pPr>
            <a:r>
              <a:rPr lang="fr-FR" sz="2200" dirty="0">
                <a:solidFill>
                  <a:srgbClr val="000000"/>
                </a:solidFill>
                <a:latin typeface="+mn-lt"/>
              </a:rPr>
              <a:t>Chaque clic efface une sélection</a:t>
            </a:r>
          </a:p>
          <a:p>
            <a:pPr lvl="1" eaLnBrk="1">
              <a:lnSpc>
                <a:spcPct val="100000"/>
              </a:lnSpc>
              <a:buFont typeface="Times New Roman" pitchFamily="16" charset="0"/>
              <a:buChar char="–"/>
            </a:pPr>
            <a:r>
              <a:rPr lang="fr-FR" sz="2200" dirty="0">
                <a:solidFill>
                  <a:srgbClr val="000000"/>
                </a:solidFill>
                <a:latin typeface="+mn-lt"/>
              </a:rPr>
              <a:t>Cliquer sur			pour revenir à l'état initial</a:t>
            </a:r>
          </a:p>
          <a:p>
            <a:pPr lvl="1" eaLnBrk="1">
              <a:lnSpc>
                <a:spcPct val="100000"/>
              </a:lnSpc>
              <a:buFont typeface="Times New Roman" pitchFamily="16" charset="0"/>
              <a:buChar char="–"/>
            </a:pPr>
            <a:r>
              <a:rPr lang="fr-FR" sz="2200" dirty="0">
                <a:solidFill>
                  <a:srgbClr val="000000"/>
                </a:solidFill>
                <a:latin typeface="+mn-lt"/>
              </a:rPr>
              <a:t>Cliquer sur Effacer tout pour enlever </a:t>
            </a:r>
            <a:r>
              <a:rPr lang="fr-FR" sz="2200" dirty="0" smtClean="0">
                <a:solidFill>
                  <a:srgbClr val="000000"/>
                </a:solidFill>
                <a:latin typeface="+mn-lt"/>
              </a:rPr>
              <a:t>tout </a:t>
            </a:r>
            <a:r>
              <a:rPr lang="fr-FR" sz="2200" dirty="0">
                <a:solidFill>
                  <a:srgbClr val="000000"/>
                </a:solidFill>
                <a:latin typeface="+mn-lt"/>
              </a:rPr>
              <a:t>les filtres</a:t>
            </a:r>
          </a:p>
          <a:p>
            <a:pPr eaLnBrk="1">
              <a:lnSpc>
                <a:spcPct val="100000"/>
              </a:lnSpc>
              <a:buClrTx/>
              <a:buSzTx/>
              <a:buFontTx/>
              <a:buNone/>
            </a:pPr>
            <a:endParaRPr lang="fr-FR" sz="2200" dirty="0">
              <a:solidFill>
                <a:srgbClr val="000000"/>
              </a:solidFill>
              <a:latin typeface="+mn-lt"/>
            </a:endParaRPr>
          </a:p>
          <a:p>
            <a:pPr eaLnBrk="1">
              <a:lnSpc>
                <a:spcPct val="100000"/>
              </a:lnSpc>
              <a:buClrTx/>
              <a:buSzTx/>
              <a:buFontTx/>
              <a:buNone/>
            </a:pPr>
            <a:r>
              <a:rPr lang="fr-FR" sz="2200" dirty="0">
                <a:solidFill>
                  <a:srgbClr val="000000"/>
                </a:solidFill>
                <a:latin typeface="+mn-lt"/>
              </a:rPr>
              <a:t> Utiliser Set </a:t>
            </a:r>
            <a:r>
              <a:rPr lang="fr-FR" sz="2200" dirty="0" err="1">
                <a:solidFill>
                  <a:srgbClr val="000000"/>
                </a:solidFill>
                <a:latin typeface="+mn-lt"/>
              </a:rPr>
              <a:t>Clear</a:t>
            </a:r>
            <a:r>
              <a:rPr lang="fr-FR" sz="2200" dirty="0">
                <a:solidFill>
                  <a:srgbClr val="000000"/>
                </a:solidFill>
                <a:latin typeface="+mn-lt"/>
              </a:rPr>
              <a:t> State pour définir les filtres de l'état initial</a:t>
            </a:r>
          </a:p>
        </p:txBody>
      </p:sp>
      <p:pic>
        <p:nvPicPr>
          <p:cNvPr id="921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2289175"/>
            <a:ext cx="1876425" cy="2181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7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325" y="3219450"/>
            <a:ext cx="1216025" cy="360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7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4264025"/>
            <a:ext cx="1093788" cy="360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72" name="Text Box 11"/>
          <p:cNvSpPr txBox="1">
            <a:spLocks noChangeArrowheads="1"/>
          </p:cNvSpPr>
          <p:nvPr/>
        </p:nvSpPr>
        <p:spPr bwMode="auto">
          <a:xfrm>
            <a:off x="661988" y="5640388"/>
            <a:ext cx="9001125"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Verrouiller une sélection</a:t>
            </a:r>
          </a:p>
        </p:txBody>
      </p:sp>
      <p:sp>
        <p:nvSpPr>
          <p:cNvPr id="92173" name="Text Box 12"/>
          <p:cNvSpPr txBox="1">
            <a:spLocks noChangeArrowheads="1"/>
          </p:cNvSpPr>
          <p:nvPr/>
        </p:nvSpPr>
        <p:spPr bwMode="auto">
          <a:xfrm>
            <a:off x="993775" y="6076950"/>
            <a:ext cx="8034338"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2174" name="Text Box 13"/>
          <p:cNvSpPr txBox="1">
            <a:spLocks noChangeArrowheads="1"/>
          </p:cNvSpPr>
          <p:nvPr/>
        </p:nvSpPr>
        <p:spPr bwMode="auto">
          <a:xfrm>
            <a:off x="839788" y="6076950"/>
            <a:ext cx="8034337" cy="77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 Éviter d'effacer une sélection</a:t>
            </a:r>
          </a:p>
          <a:p>
            <a:pPr eaLnBrk="1">
              <a:lnSpc>
                <a:spcPct val="100000"/>
              </a:lnSpc>
            </a:pPr>
            <a:r>
              <a:rPr lang="fr-FR" sz="2200" dirty="0">
                <a:solidFill>
                  <a:srgbClr val="000000"/>
                </a:solidFill>
                <a:latin typeface="+mn-lt"/>
              </a:rPr>
              <a:t> Une sélection verrouillée </a:t>
            </a:r>
            <a:r>
              <a:rPr lang="fr-FR" sz="2200" dirty="0" smtClean="0">
                <a:solidFill>
                  <a:srgbClr val="000000"/>
                </a:solidFill>
                <a:latin typeface="+mn-lt"/>
              </a:rPr>
              <a:t>apparait </a:t>
            </a:r>
            <a:r>
              <a:rPr lang="fr-FR" sz="2200" dirty="0">
                <a:solidFill>
                  <a:srgbClr val="000000"/>
                </a:solidFill>
                <a:latin typeface="+mn-lt"/>
              </a:rPr>
              <a:t>en bleu</a:t>
            </a:r>
          </a:p>
        </p:txBody>
      </p:sp>
      <p:pic>
        <p:nvPicPr>
          <p:cNvPr id="92175"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6956" y="5915025"/>
            <a:ext cx="2566987" cy="360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4"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Listes de sélections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7"/>
          <a:stretch>
            <a:fillRect/>
          </a:stretch>
        </p:blipFill>
        <p:spPr>
          <a:xfrm>
            <a:off x="7580436" y="6068483"/>
            <a:ext cx="2266950" cy="124777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mn-lt"/>
              </a:rPr>
              <a:t>Qlikview</a:t>
            </a:r>
          </a:p>
        </p:txBody>
      </p:sp>
      <p:sp>
        <p:nvSpPr>
          <p:cNvPr id="6" name="Text Box 4"/>
          <p:cNvSpPr txBox="1">
            <a:spLocks noChangeArrowheads="1"/>
          </p:cNvSpPr>
          <p:nvPr/>
        </p:nvSpPr>
        <p:spPr bwMode="auto">
          <a:xfrm>
            <a:off x="538163" y="1395313"/>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Plateforme Qlikview</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5" name="Content Placeholder 2"/>
          <p:cNvPicPr>
            <a:picLocks noChangeAspect="1" noChangeArrowheads="1"/>
          </p:cNvPicPr>
          <p:nvPr/>
        </p:nvPicPr>
        <p:blipFill>
          <a:blip r:embed="rId3" cstate="print"/>
          <a:stretch>
            <a:fillRect/>
          </a:stretch>
        </p:blipFill>
        <p:spPr bwMode="auto">
          <a:xfrm>
            <a:off x="2434540" y="2195661"/>
            <a:ext cx="5208370" cy="4525963"/>
          </a:xfrm>
          <a:prstGeom prst="rect">
            <a:avLst/>
          </a:prstGeom>
          <a:noFill/>
          <a:ln w="9525">
            <a:noFill/>
            <a:miter lim="800000"/>
            <a:headEnd/>
            <a:tailEnd/>
          </a:ln>
        </p:spPr>
      </p:pic>
    </p:spTree>
    <p:extLst>
      <p:ext uri="{BB962C8B-B14F-4D97-AF65-F5344CB8AC3E}">
        <p14:creationId xmlns:p14="http://schemas.microsoft.com/office/powerpoint/2010/main" val="16344913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ext Box 3"/>
          <p:cNvSpPr txBox="1">
            <a:spLocks noChangeArrowheads="1"/>
          </p:cNvSpPr>
          <p:nvPr/>
        </p:nvSpPr>
        <p:spPr bwMode="auto">
          <a:xfrm>
            <a:off x="539750" y="1941214"/>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a:t>
            </a:r>
            <a:r>
              <a:rPr lang="fr-FR" sz="2000" b="1" dirty="0" smtClean="0">
                <a:solidFill>
                  <a:srgbClr val="22228B"/>
                </a:solidFill>
                <a:latin typeface="+mn-lt"/>
              </a:rPr>
              <a:t>accessible </a:t>
            </a:r>
            <a:r>
              <a:rPr lang="fr-FR" sz="2000" b="1" dirty="0">
                <a:solidFill>
                  <a:srgbClr val="22228B"/>
                </a:solidFill>
                <a:latin typeface="+mn-lt"/>
              </a:rPr>
              <a:t>par menu contextuel de </a:t>
            </a:r>
            <a:r>
              <a:rPr lang="fr-FR" sz="2000" b="1" dirty="0" smtClean="0">
                <a:solidFill>
                  <a:srgbClr val="22228B"/>
                </a:solidFill>
                <a:latin typeface="+mn-lt"/>
              </a:rPr>
              <a:t>l'objet</a:t>
            </a:r>
            <a:endParaRPr lang="fr-FR" sz="2000" b="1" dirty="0">
              <a:solidFill>
                <a:srgbClr val="22228B"/>
              </a:solidFill>
              <a:latin typeface="+mn-lt"/>
            </a:endParaRPr>
          </a:p>
        </p:txBody>
      </p:sp>
      <p:sp>
        <p:nvSpPr>
          <p:cNvPr id="95238"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5239" name="Text Box 6"/>
          <p:cNvSpPr txBox="1">
            <a:spLocks noChangeArrowheads="1"/>
          </p:cNvSpPr>
          <p:nvPr/>
        </p:nvSpPr>
        <p:spPr bwMode="auto">
          <a:xfrm>
            <a:off x="-179388" y="2089150"/>
            <a:ext cx="9359901" cy="5273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95240" name="Text Box 7"/>
          <p:cNvSpPr txBox="1">
            <a:spLocks noChangeArrowheads="1"/>
          </p:cNvSpPr>
          <p:nvPr/>
        </p:nvSpPr>
        <p:spPr bwMode="auto">
          <a:xfrm>
            <a:off x="1326356" y="2339677"/>
            <a:ext cx="8034338" cy="429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 Recherche directe:</a:t>
            </a:r>
          </a:p>
          <a:p>
            <a:pPr lvl="1" eaLnBrk="1">
              <a:lnSpc>
                <a:spcPct val="100000"/>
              </a:lnSpc>
              <a:buFont typeface="Times New Roman" pitchFamily="16" charset="0"/>
              <a:buChar char="–"/>
            </a:pPr>
            <a:r>
              <a:rPr lang="fr-FR" sz="2200" dirty="0">
                <a:solidFill>
                  <a:srgbClr val="000000"/>
                </a:solidFill>
                <a:latin typeface="+mn-lt"/>
              </a:rPr>
              <a:t>Sélectionner la liste</a:t>
            </a:r>
          </a:p>
          <a:p>
            <a:pPr lvl="1" eaLnBrk="1">
              <a:lnSpc>
                <a:spcPct val="100000"/>
              </a:lnSpc>
              <a:buFont typeface="Times New Roman" pitchFamily="16" charset="0"/>
              <a:buChar char="–"/>
            </a:pPr>
            <a:r>
              <a:rPr lang="fr-FR" sz="2200" dirty="0">
                <a:solidFill>
                  <a:srgbClr val="000000"/>
                </a:solidFill>
                <a:latin typeface="+mn-lt"/>
              </a:rPr>
              <a:t>Saisir une lettre</a:t>
            </a:r>
          </a:p>
          <a:p>
            <a:pPr lvl="1" eaLnBrk="1">
              <a:lnSpc>
                <a:spcPct val="100000"/>
              </a:lnSpc>
            </a:pPr>
            <a:endParaRPr lang="fr-FR" sz="2200" dirty="0">
              <a:solidFill>
                <a:srgbClr val="000000"/>
              </a:solidFill>
              <a:latin typeface="+mn-lt"/>
            </a:endParaRPr>
          </a:p>
          <a:p>
            <a:pPr eaLnBrk="1">
              <a:lnSpc>
                <a:spcPct val="100000"/>
              </a:lnSpc>
              <a:buClrTx/>
              <a:buSzTx/>
              <a:buFontTx/>
              <a:buNone/>
            </a:pPr>
            <a:r>
              <a:rPr lang="fr-FR" sz="2200" dirty="0">
                <a:solidFill>
                  <a:srgbClr val="000000"/>
                </a:solidFill>
                <a:latin typeface="+mn-lt"/>
              </a:rPr>
              <a:t>Recherche floue:</a:t>
            </a:r>
          </a:p>
          <a:p>
            <a:pPr lvl="1" eaLnBrk="1">
              <a:lnSpc>
                <a:spcPct val="100000"/>
              </a:lnSpc>
              <a:buFont typeface="Times New Roman" pitchFamily="16" charset="0"/>
              <a:buChar char="–"/>
            </a:pPr>
            <a:r>
              <a:rPr lang="fr-FR" sz="2200" dirty="0">
                <a:solidFill>
                  <a:srgbClr val="000000"/>
                </a:solidFill>
                <a:latin typeface="+mn-lt"/>
              </a:rPr>
              <a:t>Sélectionner la liste</a:t>
            </a:r>
          </a:p>
          <a:p>
            <a:pPr lvl="1" eaLnBrk="1">
              <a:lnSpc>
                <a:spcPct val="100000"/>
              </a:lnSpc>
              <a:buFont typeface="Times New Roman" pitchFamily="16" charset="0"/>
              <a:buChar char="–"/>
            </a:pPr>
            <a:r>
              <a:rPr lang="fr-FR" sz="2200" dirty="0">
                <a:solidFill>
                  <a:srgbClr val="000000"/>
                </a:solidFill>
                <a:latin typeface="+mn-lt"/>
              </a:rPr>
              <a:t>Saisir ~ puis une lettre</a:t>
            </a:r>
          </a:p>
          <a:p>
            <a:pPr eaLnBrk="1">
              <a:lnSpc>
                <a:spcPct val="100000"/>
              </a:lnSpc>
              <a:buClrTx/>
              <a:buSzTx/>
              <a:buFontTx/>
              <a:buNone/>
            </a:pPr>
            <a:endParaRPr lang="fr-FR" sz="2200" dirty="0">
              <a:solidFill>
                <a:srgbClr val="000000"/>
              </a:solidFill>
              <a:latin typeface="+mn-lt"/>
            </a:endParaRPr>
          </a:p>
          <a:p>
            <a:pPr eaLnBrk="1">
              <a:lnSpc>
                <a:spcPct val="100000"/>
              </a:lnSpc>
              <a:buClrTx/>
              <a:buSzTx/>
              <a:buFontTx/>
              <a:buNone/>
            </a:pPr>
            <a:r>
              <a:rPr lang="fr-FR" sz="2200" dirty="0">
                <a:solidFill>
                  <a:srgbClr val="000000"/>
                </a:solidFill>
                <a:latin typeface="+mn-lt"/>
              </a:rPr>
              <a:t>Recherche avancée:</a:t>
            </a:r>
          </a:p>
          <a:p>
            <a:pPr lvl="1" eaLnBrk="1">
              <a:lnSpc>
                <a:spcPct val="100000"/>
              </a:lnSpc>
              <a:buFont typeface="Times New Roman" pitchFamily="16" charset="0"/>
              <a:buChar char="–"/>
            </a:pPr>
            <a:r>
              <a:rPr lang="fr-FR" sz="2200" dirty="0">
                <a:solidFill>
                  <a:srgbClr val="000000"/>
                </a:solidFill>
                <a:latin typeface="+mn-lt"/>
              </a:rPr>
              <a:t>CTRL + SHIFT + F</a:t>
            </a:r>
          </a:p>
          <a:p>
            <a:pPr lvl="1" eaLnBrk="1">
              <a:lnSpc>
                <a:spcPct val="100000"/>
              </a:lnSpc>
              <a:buFont typeface="Times New Roman" pitchFamily="16" charset="0"/>
              <a:buChar char="–"/>
            </a:pPr>
            <a:r>
              <a:rPr lang="fr-FR" sz="2200" dirty="0">
                <a:solidFill>
                  <a:srgbClr val="000000"/>
                </a:solidFill>
                <a:latin typeface="+mn-lt"/>
              </a:rPr>
              <a:t>Permet de rechercher des valeurs d'une liste en fonction d'une expression</a:t>
            </a:r>
          </a:p>
        </p:txBody>
      </p:sp>
      <p:pic>
        <p:nvPicPr>
          <p:cNvPr id="9524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1075" y="2562671"/>
            <a:ext cx="2479675" cy="1073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524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5" y="4316263"/>
            <a:ext cx="2106613" cy="1047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9"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Recherches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0" name="Text Box 3"/>
          <p:cNvSpPr txBox="1">
            <a:spLocks noChangeArrowheads="1"/>
          </p:cNvSpPr>
          <p:nvPr/>
        </p:nvSpPr>
        <p:spPr bwMode="auto">
          <a:xfrm>
            <a:off x="539750" y="6774853"/>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a:t>
            </a:r>
            <a:r>
              <a:rPr lang="fr-FR" sz="2000" b="1" dirty="0" smtClean="0">
                <a:solidFill>
                  <a:srgbClr val="22228B"/>
                </a:solidFill>
                <a:latin typeface="+mn-lt"/>
              </a:rPr>
              <a:t>accessible </a:t>
            </a:r>
            <a:r>
              <a:rPr lang="fr-FR" sz="2000" b="1" dirty="0">
                <a:solidFill>
                  <a:srgbClr val="22228B"/>
                </a:solidFill>
                <a:latin typeface="+mn-lt"/>
              </a:rPr>
              <a:t>par </a:t>
            </a:r>
            <a:r>
              <a:rPr lang="fr-FR" sz="2000" b="1" dirty="0" smtClean="0">
                <a:solidFill>
                  <a:srgbClr val="22228B"/>
                </a:solidFill>
                <a:latin typeface="+mn-lt"/>
              </a:rPr>
              <a:t>objet recherche</a:t>
            </a:r>
            <a:endParaRPr lang="fr-FR" sz="2000" b="1" dirty="0">
              <a:solidFill>
                <a:srgbClr val="22228B"/>
              </a:solidFill>
              <a:latin typeface="+mn-lt"/>
            </a:endParaRPr>
          </a:p>
        </p:txBody>
      </p:sp>
      <p:pic>
        <p:nvPicPr>
          <p:cNvPr id="2" name="Image 1"/>
          <p:cNvPicPr>
            <a:picLocks noChangeAspect="1"/>
          </p:cNvPicPr>
          <p:nvPr/>
        </p:nvPicPr>
        <p:blipFill>
          <a:blip r:embed="rId5"/>
          <a:stretch>
            <a:fillRect/>
          </a:stretch>
        </p:blipFill>
        <p:spPr>
          <a:xfrm>
            <a:off x="5040312" y="6753792"/>
            <a:ext cx="2486025" cy="44767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9"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Sélections actives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5" name="Image 4"/>
          <p:cNvPicPr>
            <a:picLocks noChangeAspect="1"/>
          </p:cNvPicPr>
          <p:nvPr/>
        </p:nvPicPr>
        <p:blipFill>
          <a:blip r:embed="rId3"/>
          <a:stretch>
            <a:fillRect/>
          </a:stretch>
        </p:blipFill>
        <p:spPr>
          <a:xfrm>
            <a:off x="436051" y="1941835"/>
            <a:ext cx="3856301" cy="2104625"/>
          </a:xfrm>
          <a:prstGeom prst="rect">
            <a:avLst/>
          </a:prstGeom>
        </p:spPr>
      </p:pic>
      <p:pic>
        <p:nvPicPr>
          <p:cNvPr id="6" name="Image 5"/>
          <p:cNvPicPr>
            <a:picLocks noChangeAspect="1"/>
          </p:cNvPicPr>
          <p:nvPr/>
        </p:nvPicPr>
        <p:blipFill>
          <a:blip r:embed="rId4"/>
          <a:stretch>
            <a:fillRect/>
          </a:stretch>
        </p:blipFill>
        <p:spPr>
          <a:xfrm>
            <a:off x="436050" y="4886245"/>
            <a:ext cx="3905294" cy="1879787"/>
          </a:xfrm>
          <a:prstGeom prst="rect">
            <a:avLst/>
          </a:prstGeom>
        </p:spPr>
      </p:pic>
      <p:sp>
        <p:nvSpPr>
          <p:cNvPr id="15" name="Espace réservé du contenu 4"/>
          <p:cNvSpPr txBox="1">
            <a:spLocks/>
          </p:cNvSpPr>
          <p:nvPr/>
        </p:nvSpPr>
        <p:spPr>
          <a:xfrm>
            <a:off x="436050" y="4209136"/>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Zone de statistiques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7" name="ZoneTexte 6"/>
          <p:cNvSpPr txBox="1"/>
          <p:nvPr/>
        </p:nvSpPr>
        <p:spPr>
          <a:xfrm>
            <a:off x="4680272" y="2591752"/>
            <a:ext cx="5040560" cy="794833"/>
          </a:xfrm>
          <a:prstGeom prst="rect">
            <a:avLst/>
          </a:prstGeom>
          <a:noFill/>
        </p:spPr>
        <p:txBody>
          <a:bodyPr wrap="square" rtlCol="0">
            <a:spAutoFit/>
          </a:bodyPr>
          <a:lstStyle/>
          <a:p>
            <a:r>
              <a:rPr lang="fr-FR" sz="2000" dirty="0" smtClean="0">
                <a:solidFill>
                  <a:schemeClr val="tx1"/>
                </a:solidFill>
                <a:latin typeface="+mn-lt"/>
              </a:rPr>
              <a:t>Affiche la liste de toutes les sélections actives. Il est également possible d’effacer ou verrouiller/</a:t>
            </a:r>
            <a:r>
              <a:rPr lang="fr-FR" sz="2000" dirty="0" err="1" smtClean="0">
                <a:solidFill>
                  <a:schemeClr val="tx1"/>
                </a:solidFill>
                <a:latin typeface="+mn-lt"/>
              </a:rPr>
              <a:t>déverouiller</a:t>
            </a:r>
            <a:r>
              <a:rPr lang="fr-FR" sz="2000" dirty="0" smtClean="0">
                <a:solidFill>
                  <a:schemeClr val="tx1"/>
                </a:solidFill>
                <a:latin typeface="+mn-lt"/>
              </a:rPr>
              <a:t> une sélection</a:t>
            </a:r>
            <a:endParaRPr lang="fr-FR" sz="2000" dirty="0">
              <a:solidFill>
                <a:schemeClr val="tx1"/>
              </a:solidFill>
              <a:latin typeface="+mn-lt"/>
            </a:endParaRPr>
          </a:p>
        </p:txBody>
      </p:sp>
      <p:sp>
        <p:nvSpPr>
          <p:cNvPr id="17" name="ZoneTexte 16"/>
          <p:cNvSpPr txBox="1"/>
          <p:nvPr/>
        </p:nvSpPr>
        <p:spPr>
          <a:xfrm>
            <a:off x="4680272" y="5428721"/>
            <a:ext cx="5040560" cy="1025665"/>
          </a:xfrm>
          <a:prstGeom prst="rect">
            <a:avLst/>
          </a:prstGeom>
          <a:noFill/>
        </p:spPr>
        <p:txBody>
          <a:bodyPr wrap="square" rtlCol="0">
            <a:spAutoFit/>
          </a:bodyPr>
          <a:lstStyle/>
          <a:p>
            <a:r>
              <a:rPr lang="fr-FR" sz="2000" dirty="0">
                <a:solidFill>
                  <a:schemeClr val="tx1"/>
                </a:solidFill>
                <a:latin typeface="+mn-lt"/>
              </a:rPr>
              <a:t>L’objet statistique présente les</a:t>
            </a:r>
          </a:p>
          <a:p>
            <a:r>
              <a:rPr lang="fr-FR" sz="2000" dirty="0">
                <a:solidFill>
                  <a:schemeClr val="tx1"/>
                </a:solidFill>
                <a:latin typeface="+mn-lt"/>
              </a:rPr>
              <a:t>statistiques depuis un champ, il est</a:t>
            </a:r>
          </a:p>
          <a:p>
            <a:r>
              <a:rPr lang="fr-FR" sz="2000" dirty="0">
                <a:solidFill>
                  <a:schemeClr val="tx1"/>
                </a:solidFill>
                <a:latin typeface="+mn-lt"/>
              </a:rPr>
              <a:t>possible d’utiliser une </a:t>
            </a:r>
            <a:r>
              <a:rPr lang="fr-FR" sz="2000" dirty="0" smtClean="0">
                <a:solidFill>
                  <a:schemeClr val="tx1"/>
                </a:solidFill>
                <a:latin typeface="+mn-lt"/>
              </a:rPr>
              <a:t>quinzaine </a:t>
            </a:r>
            <a:r>
              <a:rPr lang="fr-FR" sz="2000" dirty="0">
                <a:solidFill>
                  <a:schemeClr val="tx1"/>
                </a:solidFill>
                <a:latin typeface="+mn-lt"/>
              </a:rPr>
              <a:t>de</a:t>
            </a:r>
          </a:p>
          <a:p>
            <a:r>
              <a:rPr lang="fr-FR" sz="2000" dirty="0">
                <a:solidFill>
                  <a:schemeClr val="tx1"/>
                </a:solidFill>
                <a:latin typeface="+mn-lt"/>
              </a:rPr>
              <a:t>fonctions statistiques</a:t>
            </a:r>
          </a:p>
        </p:txBody>
      </p:sp>
    </p:spTree>
    <p:extLst>
      <p:ext uri="{BB962C8B-B14F-4D97-AF65-F5344CB8AC3E}">
        <p14:creationId xmlns:p14="http://schemas.microsoft.com/office/powerpoint/2010/main" val="39652302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2" name="Text Box 5"/>
          <p:cNvSpPr txBox="1">
            <a:spLocks noChangeArrowheads="1"/>
          </p:cNvSpPr>
          <p:nvPr/>
        </p:nvSpPr>
        <p:spPr bwMode="auto">
          <a:xfrm>
            <a:off x="360363" y="2411413"/>
            <a:ext cx="9359900" cy="447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106503" name="Text Box 6"/>
          <p:cNvSpPr txBox="1">
            <a:spLocks noChangeArrowheads="1"/>
          </p:cNvSpPr>
          <p:nvPr/>
        </p:nvSpPr>
        <p:spPr bwMode="auto">
          <a:xfrm>
            <a:off x="436051" y="2089150"/>
            <a:ext cx="8744462" cy="507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sz="2000">
              <a:latin typeface="+mn-lt"/>
            </a:endParaRPr>
          </a:p>
        </p:txBody>
      </p:sp>
      <p:sp>
        <p:nvSpPr>
          <p:cNvPr id="106504" name="Text Box 7"/>
          <p:cNvSpPr txBox="1">
            <a:spLocks noChangeArrowheads="1"/>
          </p:cNvSpPr>
          <p:nvPr/>
        </p:nvSpPr>
        <p:spPr bwMode="auto">
          <a:xfrm>
            <a:off x="564804" y="2547024"/>
            <a:ext cx="8951018" cy="3141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1pPr>
            <a:lvl2pPr marL="741363" indent="-284163"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2pPr>
            <a:lvl3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3pPr>
            <a:lvl4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4pPr>
            <a:lvl5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9pPr>
          </a:lstStyle>
          <a:p>
            <a:pPr marL="800100" lvl="1" indent="-342900" eaLnBrk="1">
              <a:lnSpc>
                <a:spcPct val="100000"/>
              </a:lnSpc>
              <a:buFont typeface="Arial" panose="020B0604020202020204" pitchFamily="34" charset="0"/>
              <a:buChar char="•"/>
            </a:pPr>
            <a:r>
              <a:rPr lang="fr-FR" sz="2200" dirty="0">
                <a:solidFill>
                  <a:srgbClr val="000000"/>
                </a:solidFill>
                <a:latin typeface="+mn-lt"/>
              </a:rPr>
              <a:t>Permet d'insérer du texte, des calculs </a:t>
            </a:r>
            <a:r>
              <a:rPr lang="fr-FR" sz="2200" dirty="0" smtClean="0">
                <a:solidFill>
                  <a:srgbClr val="000000"/>
                </a:solidFill>
                <a:latin typeface="+mn-lt"/>
              </a:rPr>
              <a:t>ou </a:t>
            </a:r>
            <a:r>
              <a:rPr lang="fr-FR" sz="2200" dirty="0">
                <a:solidFill>
                  <a:srgbClr val="000000"/>
                </a:solidFill>
                <a:latin typeface="+mn-lt"/>
              </a:rPr>
              <a:t>des </a:t>
            </a:r>
            <a:r>
              <a:rPr lang="fr-FR" sz="2200" dirty="0" smtClean="0">
                <a:solidFill>
                  <a:srgbClr val="000000"/>
                </a:solidFill>
                <a:latin typeface="+mn-lt"/>
              </a:rPr>
              <a:t>images (penser à passer le paramètre « représentation » en « images »)</a:t>
            </a:r>
            <a:endParaRPr lang="fr-FR" sz="2200" dirty="0">
              <a:solidFill>
                <a:srgbClr val="000000"/>
              </a:solidFill>
              <a:latin typeface="+mn-lt"/>
            </a:endParaRPr>
          </a:p>
          <a:p>
            <a:pPr marL="800100" lvl="1" indent="-342900" eaLnBrk="1">
              <a:lnSpc>
                <a:spcPct val="100000"/>
              </a:lnSpc>
              <a:buFont typeface="Arial" panose="020B0604020202020204" pitchFamily="34" charset="0"/>
              <a:buChar char="•"/>
            </a:pPr>
            <a:r>
              <a:rPr lang="fr-FR" sz="2200" dirty="0">
                <a:solidFill>
                  <a:srgbClr val="000000"/>
                </a:solidFill>
                <a:latin typeface="+mn-lt"/>
              </a:rPr>
              <a:t>Syntaxe d'exécution d'un calcul: </a:t>
            </a:r>
          </a:p>
          <a:p>
            <a:pPr eaLnBrk="1">
              <a:lnSpc>
                <a:spcPct val="100000"/>
              </a:lnSpc>
              <a:buClrTx/>
              <a:buSzTx/>
            </a:pPr>
            <a:r>
              <a:rPr lang="fr-FR" sz="2200" dirty="0">
                <a:solidFill>
                  <a:srgbClr val="000000"/>
                </a:solidFill>
                <a:latin typeface="+mn-lt"/>
              </a:rPr>
              <a:t>			= expression</a:t>
            </a:r>
          </a:p>
          <a:p>
            <a:pPr marL="342900" indent="-342900" eaLnBrk="1">
              <a:lnSpc>
                <a:spcPct val="100000"/>
              </a:lnSpc>
              <a:buClrTx/>
              <a:buSzTx/>
              <a:buFont typeface="Arial" panose="020B0604020202020204" pitchFamily="34" charset="0"/>
              <a:buChar char="•"/>
            </a:pPr>
            <a:endParaRPr lang="fr-FR" sz="2200" dirty="0">
              <a:solidFill>
                <a:srgbClr val="000000"/>
              </a:solidFill>
              <a:latin typeface="+mn-lt"/>
            </a:endParaRPr>
          </a:p>
          <a:p>
            <a:pPr marL="800100" lvl="1" indent="-342900" eaLnBrk="1">
              <a:lnSpc>
                <a:spcPct val="100000"/>
              </a:lnSpc>
              <a:buFont typeface="Arial" panose="020B0604020202020204" pitchFamily="34" charset="0"/>
              <a:buChar char="•"/>
            </a:pPr>
            <a:r>
              <a:rPr lang="fr-FR" sz="2200" dirty="0">
                <a:solidFill>
                  <a:srgbClr val="000000"/>
                </a:solidFill>
                <a:latin typeface="+mn-lt"/>
              </a:rPr>
              <a:t>Exemple:</a:t>
            </a:r>
          </a:p>
          <a:p>
            <a:pPr eaLnBrk="1">
              <a:lnSpc>
                <a:spcPct val="100000"/>
              </a:lnSpc>
              <a:buClrTx/>
              <a:buSzTx/>
            </a:pPr>
            <a:r>
              <a:rPr lang="fr-FR" sz="2200" dirty="0">
                <a:solidFill>
                  <a:srgbClr val="000000"/>
                </a:solidFill>
                <a:latin typeface="+mn-lt"/>
              </a:rPr>
              <a:t>			=$(variable)</a:t>
            </a:r>
          </a:p>
          <a:p>
            <a:pPr eaLnBrk="1">
              <a:lnSpc>
                <a:spcPct val="100000"/>
              </a:lnSpc>
              <a:buClrTx/>
              <a:buSzTx/>
            </a:pPr>
            <a:r>
              <a:rPr lang="fr-FR" sz="2200" dirty="0">
                <a:solidFill>
                  <a:srgbClr val="000000"/>
                </a:solidFill>
                <a:latin typeface="+mn-lt"/>
              </a:rPr>
              <a:t>			=</a:t>
            </a:r>
            <a:r>
              <a:rPr lang="fr-FR" sz="2200" dirty="0" err="1">
                <a:solidFill>
                  <a:srgbClr val="000000"/>
                </a:solidFill>
                <a:latin typeface="+mn-lt"/>
              </a:rPr>
              <a:t>Now</a:t>
            </a:r>
            <a:r>
              <a:rPr lang="fr-FR" sz="2200" dirty="0">
                <a:solidFill>
                  <a:srgbClr val="000000"/>
                </a:solidFill>
                <a:latin typeface="+mn-lt"/>
              </a:rPr>
              <a:t>()...</a:t>
            </a:r>
          </a:p>
          <a:p>
            <a:pPr eaLnBrk="1">
              <a:lnSpc>
                <a:spcPct val="100000"/>
              </a:lnSpc>
              <a:buClrTx/>
              <a:buSzTx/>
            </a:pPr>
            <a:r>
              <a:rPr lang="fr-FR" sz="2200" dirty="0">
                <a:solidFill>
                  <a:srgbClr val="000000"/>
                </a:solidFill>
                <a:latin typeface="+mn-lt"/>
              </a:rPr>
              <a:t>			= 'du texte'&amp;'</a:t>
            </a:r>
            <a:r>
              <a:rPr lang="fr-FR" sz="2200" dirty="0" err="1">
                <a:solidFill>
                  <a:srgbClr val="000000"/>
                </a:solidFill>
                <a:latin typeface="+mn-lt"/>
              </a:rPr>
              <a:t>concatener</a:t>
            </a:r>
            <a:r>
              <a:rPr lang="fr-FR" sz="2200" dirty="0">
                <a:solidFill>
                  <a:srgbClr val="000000"/>
                </a:solidFill>
                <a:latin typeface="+mn-lt"/>
              </a:rPr>
              <a:t> avec une formule'&amp; </a:t>
            </a:r>
            <a:r>
              <a:rPr lang="fr-FR" sz="2200" dirty="0" err="1">
                <a:solidFill>
                  <a:srgbClr val="000000"/>
                </a:solidFill>
                <a:latin typeface="+mn-lt"/>
              </a:rPr>
              <a:t>Now</a:t>
            </a:r>
            <a:r>
              <a:rPr lang="fr-FR" sz="2200" dirty="0">
                <a:solidFill>
                  <a:srgbClr val="000000"/>
                </a:solidFill>
                <a:latin typeface="+mn-lt"/>
              </a:rPr>
              <a:t>()</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Zone de texte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Zone de texte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6" name="Image 5"/>
          <p:cNvPicPr>
            <a:picLocks noChangeAspect="1"/>
          </p:cNvPicPr>
          <p:nvPr/>
        </p:nvPicPr>
        <p:blipFill rotWithShape="1">
          <a:blip r:embed="rId3"/>
          <a:srcRect l="13473" t="9641" r="16241" b="9641"/>
          <a:stretch/>
        </p:blipFill>
        <p:spPr>
          <a:xfrm>
            <a:off x="447494" y="1839958"/>
            <a:ext cx="8481250" cy="5476083"/>
          </a:xfrm>
          <a:prstGeom prst="rect">
            <a:avLst/>
          </a:prstGeom>
        </p:spPr>
      </p:pic>
      <p:cxnSp>
        <p:nvCxnSpPr>
          <p:cNvPr id="9" name="Connecteur droit avec flèche 8"/>
          <p:cNvCxnSpPr/>
          <p:nvPr/>
        </p:nvCxnSpPr>
        <p:spPr>
          <a:xfrm>
            <a:off x="1439912" y="2082995"/>
            <a:ext cx="360040" cy="5580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5112320" y="5490020"/>
            <a:ext cx="2448272" cy="13141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Zone de texte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4752280" y="2411685"/>
            <a:ext cx="5008443" cy="3428513"/>
          </a:xfrm>
          <a:prstGeom prst="rect">
            <a:avLst/>
          </a:prstGeom>
        </p:spPr>
      </p:pic>
      <p:sp>
        <p:nvSpPr>
          <p:cNvPr id="10" name="Text Box 7"/>
          <p:cNvSpPr txBox="1">
            <a:spLocks noChangeArrowheads="1"/>
          </p:cNvSpPr>
          <p:nvPr/>
        </p:nvSpPr>
        <p:spPr bwMode="auto">
          <a:xfrm>
            <a:off x="436051" y="2403557"/>
            <a:ext cx="4172213"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1pPr>
            <a:lvl2pPr marL="741363" indent="-284163"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2pPr>
            <a:lvl3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3pPr>
            <a:lvl4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4pPr>
            <a:lvl5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9pPr>
          </a:lstStyle>
          <a:p>
            <a:pPr marL="0" lvl="1" indent="0" eaLnBrk="1">
              <a:lnSpc>
                <a:spcPct val="100000"/>
              </a:lnSpc>
            </a:pPr>
            <a:r>
              <a:rPr lang="fr-FR" sz="2200" dirty="0" smtClean="0">
                <a:solidFill>
                  <a:srgbClr val="000000"/>
                </a:solidFill>
                <a:latin typeface="+mn-lt"/>
              </a:rPr>
              <a:t>Il est possible de définir la zone de texte comme étant un bouton. Il reste alors à définir la ou les action(s) souhaitée(s)</a:t>
            </a:r>
            <a:endParaRPr lang="fr-FR" sz="2200" dirty="0">
              <a:solidFill>
                <a:srgbClr val="000000"/>
              </a:solidFill>
              <a:latin typeface="+mn-lt"/>
            </a:endParaRPr>
          </a:p>
        </p:txBody>
      </p:sp>
      <p:pic>
        <p:nvPicPr>
          <p:cNvPr id="3" name="Image 2"/>
          <p:cNvPicPr>
            <a:picLocks noChangeAspect="1"/>
          </p:cNvPicPr>
          <p:nvPr/>
        </p:nvPicPr>
        <p:blipFill>
          <a:blip r:embed="rId4"/>
          <a:stretch>
            <a:fillRect/>
          </a:stretch>
        </p:blipFill>
        <p:spPr>
          <a:xfrm>
            <a:off x="575816" y="4304980"/>
            <a:ext cx="3500867" cy="2670920"/>
          </a:xfrm>
          <a:prstGeom prst="rect">
            <a:avLst/>
          </a:prstGeom>
        </p:spPr>
      </p:pic>
      <p:cxnSp>
        <p:nvCxnSpPr>
          <p:cNvPr id="11" name="Connecteur droit avec flèche 10"/>
          <p:cNvCxnSpPr>
            <a:endCxn id="3" idx="0"/>
          </p:cNvCxnSpPr>
          <p:nvPr/>
        </p:nvCxnSpPr>
        <p:spPr>
          <a:xfrm flipH="1">
            <a:off x="2326250" y="3707829"/>
            <a:ext cx="2646082" cy="597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7979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Table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5" name="Image 4"/>
          <p:cNvPicPr>
            <a:picLocks noChangeAspect="1"/>
          </p:cNvPicPr>
          <p:nvPr/>
        </p:nvPicPr>
        <p:blipFill>
          <a:blip r:embed="rId3"/>
          <a:stretch>
            <a:fillRect/>
          </a:stretch>
        </p:blipFill>
        <p:spPr>
          <a:xfrm>
            <a:off x="436051" y="2051645"/>
            <a:ext cx="3956189" cy="3556704"/>
          </a:xfrm>
          <a:prstGeom prst="rect">
            <a:avLst/>
          </a:prstGeom>
        </p:spPr>
      </p:pic>
      <p:pic>
        <p:nvPicPr>
          <p:cNvPr id="6" name="Image 5"/>
          <p:cNvPicPr>
            <a:picLocks noChangeAspect="1"/>
          </p:cNvPicPr>
          <p:nvPr/>
        </p:nvPicPr>
        <p:blipFill>
          <a:blip r:embed="rId4"/>
          <a:stretch>
            <a:fillRect/>
          </a:stretch>
        </p:blipFill>
        <p:spPr>
          <a:xfrm>
            <a:off x="4608264" y="3563813"/>
            <a:ext cx="5252137" cy="3692909"/>
          </a:xfrm>
          <a:prstGeom prst="rect">
            <a:avLst/>
          </a:prstGeom>
        </p:spPr>
      </p:pic>
    </p:spTree>
    <p:extLst>
      <p:ext uri="{BB962C8B-B14F-4D97-AF65-F5344CB8AC3E}">
        <p14:creationId xmlns:p14="http://schemas.microsoft.com/office/powerpoint/2010/main" val="41997967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a:srcRect l="2393" t="44750" r="40479" b="32938"/>
          <a:stretch/>
        </p:blipFill>
        <p:spPr>
          <a:xfrm>
            <a:off x="2568575" y="4118682"/>
            <a:ext cx="4320480" cy="1224136"/>
          </a:xfrm>
          <a:prstGeom prst="rect">
            <a:avLst/>
          </a:prstGeom>
        </p:spPr>
      </p:pic>
      <p:pic>
        <p:nvPicPr>
          <p:cNvPr id="108550" name="Picture 5"/>
          <p:cNvPicPr>
            <a:picLocks noChangeAspect="1" noChangeArrowheads="1"/>
          </p:cNvPicPr>
          <p:nvPr/>
        </p:nvPicPr>
        <p:blipFill>
          <a:blip r:embed="rId4">
            <a:extLst>
              <a:ext uri="{28A0092B-C50C-407E-A947-70E740481C1C}">
                <a14:useLocalDpi xmlns:a14="http://schemas.microsoft.com/office/drawing/2010/main" val="0"/>
              </a:ext>
            </a:extLst>
          </a:blip>
          <a:srcRect r="37004"/>
          <a:stretch>
            <a:fillRect/>
          </a:stretch>
        </p:blipFill>
        <p:spPr bwMode="auto">
          <a:xfrm>
            <a:off x="211138" y="2149475"/>
            <a:ext cx="7781925" cy="247650"/>
          </a:xfrm>
          <a:prstGeom prst="rect">
            <a:avLst/>
          </a:prstGeom>
          <a:noFill/>
          <a:ln>
            <a:noFill/>
          </a:ln>
          <a:effectLst/>
          <a:extLst>
            <a:ext uri="{909E8E84-426E-40DD-AFC4-6F175D3DCCD1}">
              <a14:hiddenFill xmlns:a14="http://schemas.microsoft.com/office/drawing/2010/main">
                <a:blipFill dpi="0" rotWithShape="0">
                  <a:blip/>
                  <a:srcRect r="37004"/>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8552" name="Text Box 7"/>
          <p:cNvSpPr txBox="1">
            <a:spLocks noChangeArrowheads="1"/>
          </p:cNvSpPr>
          <p:nvPr/>
        </p:nvSpPr>
        <p:spPr bwMode="auto">
          <a:xfrm>
            <a:off x="437638" y="3203773"/>
            <a:ext cx="9047163" cy="31415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Histogramme	  Courbe	Combiné	Radar	  </a:t>
            </a:r>
            <a:r>
              <a:rPr lang="fr-FR" sz="2200" dirty="0" smtClean="0">
                <a:solidFill>
                  <a:srgbClr val="000000"/>
                </a:solidFill>
                <a:latin typeface="+mn-lt"/>
              </a:rPr>
              <a:t>Jauge	</a:t>
            </a:r>
            <a:r>
              <a:rPr lang="fr-FR" sz="2200" dirty="0" err="1" smtClean="0">
                <a:solidFill>
                  <a:srgbClr val="000000"/>
                </a:solidFill>
                <a:latin typeface="+mn-lt"/>
              </a:rPr>
              <a:t>Mekko</a:t>
            </a:r>
            <a:r>
              <a:rPr lang="fr-FR" sz="2200" dirty="0">
                <a:solidFill>
                  <a:srgbClr val="000000"/>
                </a:solidFill>
                <a:latin typeface="+mn-lt"/>
              </a:rPr>
              <a:t>	</a:t>
            </a:r>
            <a:endParaRPr lang="fr-FR" sz="2200" dirty="0" smtClean="0">
              <a:solidFill>
                <a:srgbClr val="000000"/>
              </a:solidFill>
              <a:latin typeface="+mn-lt"/>
            </a:endParaRPr>
          </a:p>
          <a:p>
            <a:pPr eaLnBrk="1">
              <a:lnSpc>
                <a:spcPct val="100000"/>
              </a:lnSpc>
            </a:pPr>
            <a:r>
              <a:rPr lang="fr-FR" sz="2200" dirty="0">
                <a:solidFill>
                  <a:srgbClr val="000000"/>
                </a:solidFill>
                <a:latin typeface="+mn-lt"/>
              </a:rPr>
              <a:t>	</a:t>
            </a:r>
            <a:r>
              <a:rPr lang="fr-FR" sz="2200" dirty="0" smtClean="0">
                <a:solidFill>
                  <a:srgbClr val="000000"/>
                </a:solidFill>
                <a:latin typeface="+mn-lt"/>
              </a:rPr>
              <a:t>															</a:t>
            </a:r>
          </a:p>
          <a:p>
            <a:pPr eaLnBrk="1">
              <a:lnSpc>
                <a:spcPct val="100000"/>
              </a:lnSpc>
            </a:pPr>
            <a:r>
              <a:rPr lang="fr-FR" sz="2200" dirty="0">
                <a:solidFill>
                  <a:srgbClr val="000000"/>
                </a:solidFill>
                <a:latin typeface="+mn-lt"/>
              </a:rPr>
              <a:t>	</a:t>
            </a:r>
            <a:r>
              <a:rPr lang="fr-FR" sz="2200" dirty="0" smtClean="0">
                <a:solidFill>
                  <a:srgbClr val="000000"/>
                </a:solidFill>
                <a:latin typeface="+mn-lt"/>
              </a:rPr>
              <a:t>															</a:t>
            </a:r>
            <a:r>
              <a:rPr lang="fr-FR" sz="2200" dirty="0" err="1" smtClean="0">
                <a:solidFill>
                  <a:srgbClr val="000000"/>
                </a:solidFill>
                <a:latin typeface="+mn-lt"/>
              </a:rPr>
              <a:t>Tabl</a:t>
            </a:r>
            <a:r>
              <a:rPr lang="fr-FR" sz="2200" dirty="0">
                <a:solidFill>
                  <a:srgbClr val="000000"/>
                </a:solidFill>
                <a:latin typeface="+mn-lt"/>
              </a:rPr>
              <a:t>. Croisé Dyn</a:t>
            </a:r>
          </a:p>
          <a:p>
            <a:pPr eaLnBrk="1">
              <a:lnSpc>
                <a:spcPct val="100000"/>
              </a:lnSpc>
            </a:pPr>
            <a:endParaRPr lang="fr-FR" sz="2200" dirty="0">
              <a:solidFill>
                <a:srgbClr val="000000"/>
              </a:solidFill>
              <a:latin typeface="+mn-lt"/>
            </a:endParaRPr>
          </a:p>
          <a:p>
            <a:pPr eaLnBrk="1">
              <a:lnSpc>
                <a:spcPct val="100000"/>
              </a:lnSpc>
            </a:pPr>
            <a:endParaRPr lang="fr-FR" sz="2200" dirty="0">
              <a:solidFill>
                <a:srgbClr val="000000"/>
              </a:solidFill>
              <a:latin typeface="+mn-lt"/>
            </a:endParaRPr>
          </a:p>
          <a:p>
            <a:pPr eaLnBrk="1">
              <a:lnSpc>
                <a:spcPct val="100000"/>
              </a:lnSpc>
            </a:pPr>
            <a:endParaRPr lang="fr-FR" sz="2200" dirty="0">
              <a:solidFill>
                <a:srgbClr val="000000"/>
              </a:solidFill>
              <a:latin typeface="+mn-lt"/>
            </a:endParaRPr>
          </a:p>
          <a:p>
            <a:pPr eaLnBrk="1">
              <a:lnSpc>
                <a:spcPct val="100000"/>
              </a:lnSpc>
            </a:pPr>
            <a:endParaRPr lang="fr-FR" sz="2200" dirty="0">
              <a:solidFill>
                <a:srgbClr val="000000"/>
              </a:solidFill>
              <a:latin typeface="+mn-lt"/>
            </a:endParaRPr>
          </a:p>
          <a:p>
            <a:pPr eaLnBrk="1">
              <a:lnSpc>
                <a:spcPct val="100000"/>
              </a:lnSpc>
            </a:pPr>
            <a:endParaRPr lang="fr-FR" sz="2200" dirty="0" smtClean="0">
              <a:solidFill>
                <a:srgbClr val="000000"/>
              </a:solidFill>
              <a:latin typeface="+mn-lt"/>
            </a:endParaRPr>
          </a:p>
          <a:p>
            <a:pPr eaLnBrk="1">
              <a:lnSpc>
                <a:spcPct val="100000"/>
              </a:lnSpc>
            </a:pPr>
            <a:r>
              <a:rPr lang="fr-FR" sz="2200" dirty="0" smtClean="0">
                <a:solidFill>
                  <a:srgbClr val="000000"/>
                </a:solidFill>
                <a:latin typeface="+mn-lt"/>
              </a:rPr>
              <a:t>Nuage</a:t>
            </a:r>
            <a:r>
              <a:rPr lang="fr-FR" sz="2200" dirty="0">
                <a:solidFill>
                  <a:srgbClr val="000000"/>
                </a:solidFill>
                <a:latin typeface="+mn-lt"/>
              </a:rPr>
              <a:t>		Bulles		Secteurs	Entonnoirs		Blocs		</a:t>
            </a:r>
            <a:r>
              <a:rPr lang="fr-FR" sz="2200" dirty="0" err="1">
                <a:solidFill>
                  <a:srgbClr val="000000"/>
                </a:solidFill>
                <a:latin typeface="+mn-lt"/>
              </a:rPr>
              <a:t>Tabl</a:t>
            </a:r>
            <a:r>
              <a:rPr lang="fr-FR" sz="2200" dirty="0">
                <a:solidFill>
                  <a:srgbClr val="000000"/>
                </a:solidFill>
                <a:latin typeface="+mn-lt"/>
              </a:rPr>
              <a:t>. Simple</a:t>
            </a:r>
          </a:p>
        </p:txBody>
      </p:sp>
      <p:sp>
        <p:nvSpPr>
          <p:cNvPr id="108553" name="Line 8"/>
          <p:cNvSpPr>
            <a:spLocks noChangeShapeType="1"/>
          </p:cNvSpPr>
          <p:nvPr/>
        </p:nvSpPr>
        <p:spPr bwMode="auto">
          <a:xfrm>
            <a:off x="1674813" y="3625850"/>
            <a:ext cx="1136650" cy="63023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4" name="Line 9"/>
          <p:cNvSpPr>
            <a:spLocks noChangeShapeType="1"/>
          </p:cNvSpPr>
          <p:nvPr/>
        </p:nvSpPr>
        <p:spPr bwMode="auto">
          <a:xfrm>
            <a:off x="3086100" y="3663950"/>
            <a:ext cx="384175" cy="55403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5" name="Line 10"/>
          <p:cNvSpPr>
            <a:spLocks noChangeShapeType="1"/>
          </p:cNvSpPr>
          <p:nvPr/>
        </p:nvSpPr>
        <p:spPr bwMode="auto">
          <a:xfrm flipH="1">
            <a:off x="4063553" y="3620944"/>
            <a:ext cx="49213" cy="5540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6" name="Line 11"/>
          <p:cNvSpPr>
            <a:spLocks noChangeShapeType="1"/>
          </p:cNvSpPr>
          <p:nvPr/>
        </p:nvSpPr>
        <p:spPr bwMode="auto">
          <a:xfrm flipH="1">
            <a:off x="4632159" y="3701616"/>
            <a:ext cx="463550" cy="4460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7" name="Line 12"/>
          <p:cNvSpPr>
            <a:spLocks noChangeShapeType="1"/>
          </p:cNvSpPr>
          <p:nvPr/>
        </p:nvSpPr>
        <p:spPr bwMode="auto">
          <a:xfrm flipH="1">
            <a:off x="5157318" y="3681942"/>
            <a:ext cx="1018057" cy="51674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8" name="Line 13"/>
          <p:cNvSpPr>
            <a:spLocks noChangeShapeType="1"/>
          </p:cNvSpPr>
          <p:nvPr/>
        </p:nvSpPr>
        <p:spPr bwMode="auto">
          <a:xfrm flipH="1">
            <a:off x="6469570" y="4198682"/>
            <a:ext cx="713679" cy="16376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59" name="Line 14"/>
          <p:cNvSpPr>
            <a:spLocks noChangeShapeType="1"/>
          </p:cNvSpPr>
          <p:nvPr/>
        </p:nvSpPr>
        <p:spPr bwMode="auto">
          <a:xfrm flipV="1">
            <a:off x="998538" y="5191125"/>
            <a:ext cx="1874837" cy="7556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60" name="Line 15"/>
          <p:cNvSpPr>
            <a:spLocks noChangeShapeType="1"/>
          </p:cNvSpPr>
          <p:nvPr/>
        </p:nvSpPr>
        <p:spPr bwMode="auto">
          <a:xfrm flipV="1">
            <a:off x="2547491" y="5192183"/>
            <a:ext cx="968375" cy="5873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61" name="Line 16"/>
          <p:cNvSpPr>
            <a:spLocks noChangeShapeType="1"/>
          </p:cNvSpPr>
          <p:nvPr/>
        </p:nvSpPr>
        <p:spPr bwMode="auto">
          <a:xfrm flipV="1">
            <a:off x="3856931" y="5191125"/>
            <a:ext cx="169862" cy="6016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62" name="Line 17"/>
          <p:cNvSpPr>
            <a:spLocks noChangeShapeType="1"/>
          </p:cNvSpPr>
          <p:nvPr/>
        </p:nvSpPr>
        <p:spPr bwMode="auto">
          <a:xfrm flipH="1" flipV="1">
            <a:off x="4695726" y="5305336"/>
            <a:ext cx="65087" cy="54133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63" name="Line 18"/>
          <p:cNvSpPr>
            <a:spLocks noChangeShapeType="1"/>
          </p:cNvSpPr>
          <p:nvPr/>
        </p:nvSpPr>
        <p:spPr bwMode="auto">
          <a:xfrm flipH="1" flipV="1">
            <a:off x="5178691" y="5278040"/>
            <a:ext cx="1047750" cy="63341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08564" name="Line 19"/>
          <p:cNvSpPr>
            <a:spLocks noChangeShapeType="1"/>
          </p:cNvSpPr>
          <p:nvPr/>
        </p:nvSpPr>
        <p:spPr bwMode="auto">
          <a:xfrm flipH="1" flipV="1">
            <a:off x="6451600" y="5283200"/>
            <a:ext cx="1323975" cy="6794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9"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21" name="Line 13"/>
          <p:cNvSpPr>
            <a:spLocks noChangeShapeType="1"/>
          </p:cNvSpPr>
          <p:nvPr/>
        </p:nvSpPr>
        <p:spPr bwMode="auto">
          <a:xfrm flipH="1">
            <a:off x="5801887" y="3701616"/>
            <a:ext cx="1361804" cy="45706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L'assistant graphique: Général</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pic>
        <p:nvPicPr>
          <p:cNvPr id="2" name="Image 1"/>
          <p:cNvPicPr>
            <a:picLocks noChangeAspect="1"/>
          </p:cNvPicPr>
          <p:nvPr/>
        </p:nvPicPr>
        <p:blipFill>
          <a:blip r:embed="rId3"/>
          <a:stretch>
            <a:fillRect/>
          </a:stretch>
        </p:blipFill>
        <p:spPr>
          <a:xfrm>
            <a:off x="935856" y="2339676"/>
            <a:ext cx="6429709" cy="4664373"/>
          </a:xfrm>
          <a:prstGeom prst="rect">
            <a:avLst/>
          </a:prstGeom>
        </p:spPr>
      </p:pic>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09575" name="Text Box 6"/>
          <p:cNvSpPr txBox="1">
            <a:spLocks noChangeArrowheads="1"/>
          </p:cNvSpPr>
          <p:nvPr/>
        </p:nvSpPr>
        <p:spPr bwMode="auto">
          <a:xfrm>
            <a:off x="3384128" y="3779837"/>
            <a:ext cx="4437063" cy="586957"/>
          </a:xfrm>
          <a:prstGeom prst="rect">
            <a:avLst/>
          </a:prstGeom>
          <a:solidFill>
            <a:srgbClr val="FFFFFF"/>
          </a:solidFill>
          <a:ln w="25560">
            <a:solidFill>
              <a:srgbClr val="33333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1600" dirty="0">
                <a:solidFill>
                  <a:srgbClr val="000000"/>
                </a:solidFill>
                <a:latin typeface="+mn-lt"/>
              </a:rPr>
              <a:t>Permet de définir une conditions d'affichage du graphique et un message d'erreur</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L'assistant graphique: Dimensions</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5"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1583928" y="2306033"/>
            <a:ext cx="6812949" cy="4942391"/>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L'assistant graphique: Calcul</a:t>
            </a:r>
          </a:p>
        </p:txBody>
      </p:sp>
      <p:sp>
        <p:nvSpPr>
          <p:cNvPr id="111624" name="Text Box 7"/>
          <p:cNvSpPr txBox="1">
            <a:spLocks noChangeArrowheads="1"/>
          </p:cNvSpPr>
          <p:nvPr/>
        </p:nvSpPr>
        <p:spPr bwMode="auto">
          <a:xfrm>
            <a:off x="6928360" y="2092509"/>
            <a:ext cx="2778125"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Titre de l'expression</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9"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3" name="Image 2"/>
          <p:cNvPicPr>
            <a:picLocks noChangeAspect="1"/>
          </p:cNvPicPr>
          <p:nvPr/>
        </p:nvPicPr>
        <p:blipFill>
          <a:blip r:embed="rId3"/>
          <a:stretch>
            <a:fillRect/>
          </a:stretch>
        </p:blipFill>
        <p:spPr>
          <a:xfrm>
            <a:off x="515276" y="2236986"/>
            <a:ext cx="6309385" cy="4577085"/>
          </a:xfrm>
          <a:prstGeom prst="rect">
            <a:avLst/>
          </a:prstGeom>
        </p:spPr>
      </p:pic>
      <p:pic>
        <p:nvPicPr>
          <p:cNvPr id="2" name="Image 1"/>
          <p:cNvPicPr>
            <a:picLocks noChangeAspect="1"/>
          </p:cNvPicPr>
          <p:nvPr/>
        </p:nvPicPr>
        <p:blipFill>
          <a:blip r:embed="rId4"/>
          <a:stretch>
            <a:fillRect/>
          </a:stretch>
        </p:blipFill>
        <p:spPr>
          <a:xfrm>
            <a:off x="5928039" y="4067869"/>
            <a:ext cx="4102314" cy="3269142"/>
          </a:xfrm>
          <a:prstGeom prst="rect">
            <a:avLst/>
          </a:prstGeom>
        </p:spPr>
      </p:pic>
      <p:sp>
        <p:nvSpPr>
          <p:cNvPr id="111623" name="Line 6"/>
          <p:cNvSpPr>
            <a:spLocks noChangeShapeType="1"/>
          </p:cNvSpPr>
          <p:nvPr/>
        </p:nvSpPr>
        <p:spPr bwMode="auto">
          <a:xfrm flipH="1">
            <a:off x="3786980" y="2436739"/>
            <a:ext cx="3182938" cy="6921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2" name="Line 6"/>
          <p:cNvSpPr>
            <a:spLocks noChangeShapeType="1"/>
          </p:cNvSpPr>
          <p:nvPr/>
        </p:nvSpPr>
        <p:spPr bwMode="auto">
          <a:xfrm>
            <a:off x="5400351" y="3635821"/>
            <a:ext cx="1424309" cy="64807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504031" y="1874825"/>
            <a:ext cx="9072563" cy="4785331"/>
          </a:xfrm>
        </p:spPr>
        <p:txBody>
          <a:bodyPr>
            <a:normAutofit fontScale="92500" lnSpcReduction="10000"/>
          </a:bodyPr>
          <a:lstStyle/>
          <a:p>
            <a:pPr lvl="1">
              <a:buFont typeface="Wingdings" panose="05000000000000000000" pitchFamily="2" charset="2"/>
              <a:buChar char="§"/>
            </a:pPr>
            <a:r>
              <a:rPr lang="fr-FR" sz="3281" dirty="0" smtClean="0"/>
              <a:t>Technique </a:t>
            </a:r>
            <a:r>
              <a:rPr lang="fr-FR" sz="3281" dirty="0"/>
              <a:t>de construction d’un entrepôt de données</a:t>
            </a:r>
          </a:p>
          <a:p>
            <a:pPr lvl="1">
              <a:buFont typeface="Wingdings" panose="05000000000000000000" pitchFamily="2" charset="2"/>
              <a:buChar char="§"/>
            </a:pPr>
            <a:endParaRPr lang="fr-FR" sz="3281" dirty="0"/>
          </a:p>
          <a:p>
            <a:pPr lvl="1">
              <a:buFont typeface="Wingdings" panose="05000000000000000000" pitchFamily="2" charset="2"/>
              <a:buChar char="§"/>
            </a:pPr>
            <a:r>
              <a:rPr lang="fr-FR" sz="3281" dirty="0"/>
              <a:t>Permet de percevoir la base de données comme un cube à plusieurs dimensions compréhensible de l’utilisateur et facilement </a:t>
            </a:r>
            <a:r>
              <a:rPr lang="fr-FR" sz="3281" dirty="0" err="1"/>
              <a:t>interfaçable</a:t>
            </a:r>
            <a:r>
              <a:rPr lang="fr-FR" sz="3281" dirty="0"/>
              <a:t> avec les technologies de restitution</a:t>
            </a:r>
          </a:p>
          <a:p>
            <a:pPr lvl="1">
              <a:buFont typeface="Wingdings" panose="05000000000000000000" pitchFamily="2" charset="2"/>
              <a:buChar char="§"/>
            </a:pPr>
            <a:endParaRPr lang="fr-FR" sz="3281" dirty="0"/>
          </a:p>
          <a:p>
            <a:pPr lvl="1">
              <a:buFont typeface="Wingdings" panose="05000000000000000000" pitchFamily="2" charset="2"/>
              <a:buChar char="§"/>
            </a:pPr>
            <a:r>
              <a:rPr lang="fr-FR" sz="3281" dirty="0"/>
              <a:t>Objectifs : simplicité d’accès et performance des requêtes</a:t>
            </a:r>
          </a:p>
          <a:p>
            <a:endParaRPr lang="fr-FR" dirty="0"/>
          </a:p>
        </p:txBody>
      </p:sp>
      <p:sp>
        <p:nvSpPr>
          <p:cNvPr id="4"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4142133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3"/>
          <p:cNvSpPr txBox="1">
            <a:spLocks noChangeArrowheads="1"/>
          </p:cNvSpPr>
          <p:nvPr/>
        </p:nvSpPr>
        <p:spPr bwMode="auto">
          <a:xfrm>
            <a:off x="539750" y="1835621"/>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L'assistant graphique: Changement rapide</a:t>
            </a:r>
          </a:p>
        </p:txBody>
      </p:sp>
      <p:pic>
        <p:nvPicPr>
          <p:cNvPr id="11264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6525" y="4911725"/>
            <a:ext cx="5803900" cy="1998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64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0650" y="2357238"/>
            <a:ext cx="5803900" cy="1998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48" name="Line 7"/>
          <p:cNvSpPr>
            <a:spLocks noChangeShapeType="1"/>
          </p:cNvSpPr>
          <p:nvPr/>
        </p:nvSpPr>
        <p:spPr bwMode="auto">
          <a:xfrm flipH="1">
            <a:off x="9448800" y="2481462"/>
            <a:ext cx="59814" cy="232707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pic>
        <p:nvPicPr>
          <p:cNvPr id="11264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75" y="3171825"/>
            <a:ext cx="2619375" cy="2228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8"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Le tableau simple</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5"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l="22881" t="13579" r="4619" b="22438"/>
          <a:stretch/>
        </p:blipFill>
        <p:spPr>
          <a:xfrm>
            <a:off x="323788" y="2424567"/>
            <a:ext cx="9433048" cy="468052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 tableau simple</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5"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3168104" y="4285007"/>
            <a:ext cx="4575423" cy="3023986"/>
          </a:xfrm>
          <a:prstGeom prst="rect">
            <a:avLst/>
          </a:prstGeom>
        </p:spPr>
      </p:pic>
      <p:pic>
        <p:nvPicPr>
          <p:cNvPr id="3" name="Image 2"/>
          <p:cNvPicPr>
            <a:picLocks noChangeAspect="1"/>
          </p:cNvPicPr>
          <p:nvPr/>
        </p:nvPicPr>
        <p:blipFill>
          <a:blip r:embed="rId4"/>
          <a:stretch>
            <a:fillRect/>
          </a:stretch>
        </p:blipFill>
        <p:spPr>
          <a:xfrm>
            <a:off x="436051" y="2504813"/>
            <a:ext cx="8953500" cy="154305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Le tableau croisé dynamique</a:t>
            </a:r>
          </a:p>
        </p:txBody>
      </p:sp>
      <p:sp>
        <p:nvSpPr>
          <p:cNvPr id="117767" name="Text Box 6"/>
          <p:cNvSpPr txBox="1">
            <a:spLocks noChangeArrowheads="1"/>
          </p:cNvSpPr>
          <p:nvPr/>
        </p:nvSpPr>
        <p:spPr bwMode="auto">
          <a:xfrm>
            <a:off x="3240112" y="4392537"/>
            <a:ext cx="6591300" cy="1787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1pPr>
            <a:lvl2pPr marL="741363" indent="-284163"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2pPr>
            <a:lvl3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3pPr>
            <a:lvl4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4pPr>
            <a:lvl5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9pPr>
          </a:lstStyle>
          <a:p>
            <a:pPr lvl="1" eaLnBrk="1">
              <a:lnSpc>
                <a:spcPct val="100000"/>
              </a:lnSpc>
              <a:buFont typeface="Times New Roman" pitchFamily="16" charset="0"/>
              <a:buChar char="–"/>
            </a:pPr>
            <a:r>
              <a:rPr lang="fr-FR" sz="2200" dirty="0">
                <a:solidFill>
                  <a:srgbClr val="000000"/>
                </a:solidFill>
                <a:latin typeface="+mn-lt"/>
              </a:rPr>
              <a:t>Plusieurs dimensions</a:t>
            </a:r>
          </a:p>
          <a:p>
            <a:pPr lvl="1" eaLnBrk="1">
              <a:lnSpc>
                <a:spcPct val="100000"/>
              </a:lnSpc>
              <a:buFont typeface="Times New Roman" pitchFamily="16" charset="0"/>
              <a:buChar char="–"/>
            </a:pPr>
            <a:r>
              <a:rPr lang="fr-FR" sz="2200" dirty="0">
                <a:solidFill>
                  <a:srgbClr val="000000"/>
                </a:solidFill>
                <a:latin typeface="+mn-lt"/>
              </a:rPr>
              <a:t>Plusieurs expressions</a:t>
            </a:r>
          </a:p>
          <a:p>
            <a:pPr lvl="1" eaLnBrk="1">
              <a:lnSpc>
                <a:spcPct val="100000"/>
              </a:lnSpc>
              <a:buFont typeface="Times New Roman" pitchFamily="16" charset="0"/>
              <a:buChar char="–"/>
            </a:pPr>
            <a:r>
              <a:rPr lang="fr-FR" sz="2200" dirty="0">
                <a:solidFill>
                  <a:srgbClr val="000000"/>
                </a:solidFill>
                <a:latin typeface="+mn-lt"/>
              </a:rPr>
              <a:t>Total disponible pour chacune des dimensions</a:t>
            </a:r>
          </a:p>
          <a:p>
            <a:pPr lvl="1" eaLnBrk="1">
              <a:lnSpc>
                <a:spcPct val="100000"/>
              </a:lnSpc>
              <a:buFont typeface="Times New Roman" pitchFamily="16" charset="0"/>
              <a:buChar char="–"/>
            </a:pPr>
            <a:r>
              <a:rPr lang="fr-FR" sz="2200" dirty="0">
                <a:solidFill>
                  <a:srgbClr val="000000"/>
                </a:solidFill>
                <a:latin typeface="+mn-lt"/>
              </a:rPr>
              <a:t>Position des axes modifiable en sélectionnant la zone titre et en déplaçant la souris</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143768" y="4050506"/>
            <a:ext cx="3400425" cy="2657475"/>
          </a:xfrm>
          <a:prstGeom prst="rect">
            <a:avLst/>
          </a:prstGeom>
        </p:spPr>
      </p:pic>
      <p:pic>
        <p:nvPicPr>
          <p:cNvPr id="3" name="Image 2"/>
          <p:cNvPicPr>
            <a:picLocks noChangeAspect="1"/>
          </p:cNvPicPr>
          <p:nvPr/>
        </p:nvPicPr>
        <p:blipFill>
          <a:blip r:embed="rId4"/>
          <a:stretch>
            <a:fillRect/>
          </a:stretch>
        </p:blipFill>
        <p:spPr>
          <a:xfrm>
            <a:off x="5056029" y="2182737"/>
            <a:ext cx="3829050" cy="22098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L'histogramme</a:t>
            </a:r>
          </a:p>
        </p:txBody>
      </p:sp>
      <p:sp>
        <p:nvSpPr>
          <p:cNvPr id="118790" name="Text Box 5"/>
          <p:cNvSpPr txBox="1">
            <a:spLocks noChangeArrowheads="1"/>
          </p:cNvSpPr>
          <p:nvPr/>
        </p:nvSpPr>
        <p:spPr bwMode="auto">
          <a:xfrm>
            <a:off x="422275" y="4957763"/>
            <a:ext cx="8578850" cy="1541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a:solidFill>
                  <a:srgbClr val="000000"/>
                </a:solidFill>
                <a:latin typeface="+mn-lt"/>
              </a:rPr>
              <a:t>Propriétés particulières:</a:t>
            </a:r>
          </a:p>
          <a:p>
            <a:pPr lvl="2" eaLnBrk="1">
              <a:lnSpc>
                <a:spcPct val="100000"/>
              </a:lnSpc>
              <a:buFont typeface="Times New Roman" pitchFamily="16" charset="0"/>
              <a:buChar char="•"/>
            </a:pPr>
            <a:r>
              <a:rPr lang="fr-FR">
                <a:solidFill>
                  <a:srgbClr val="000000"/>
                </a:solidFill>
                <a:latin typeface="+mn-lt"/>
              </a:rPr>
              <a:t>Class(expression, intervalle [,label [, offset]]) dans les dimensions</a:t>
            </a:r>
          </a:p>
          <a:p>
            <a:pPr lvl="3" eaLnBrk="1">
              <a:lnSpc>
                <a:spcPct val="100000"/>
              </a:lnSpc>
              <a:buFont typeface="Times New Roman" pitchFamily="16" charset="0"/>
              <a:buChar char="–"/>
            </a:pPr>
            <a:r>
              <a:rPr lang="fr-FR">
                <a:solidFill>
                  <a:srgbClr val="000000"/>
                </a:solidFill>
                <a:latin typeface="+mn-lt"/>
              </a:rPr>
              <a:t>Crée un classement d'expression</a:t>
            </a:r>
          </a:p>
          <a:p>
            <a:pPr lvl="2" eaLnBrk="1">
              <a:lnSpc>
                <a:spcPct val="100000"/>
              </a:lnSpc>
              <a:buFont typeface="Times New Roman" pitchFamily="16" charset="0"/>
              <a:buChar char="•"/>
            </a:pPr>
            <a:r>
              <a:rPr lang="fr-FR">
                <a:solidFill>
                  <a:srgbClr val="000000"/>
                </a:solidFill>
                <a:latin typeface="+mn-lt"/>
              </a:rPr>
              <a:t>Décalage de barre (onglet expression)</a:t>
            </a:r>
          </a:p>
          <a:p>
            <a:pPr lvl="3" eaLnBrk="1">
              <a:lnSpc>
                <a:spcPct val="100000"/>
              </a:lnSpc>
              <a:buFont typeface="Times New Roman" pitchFamily="16" charset="0"/>
              <a:buChar char="–"/>
            </a:pPr>
            <a:r>
              <a:rPr lang="fr-FR">
                <a:solidFill>
                  <a:srgbClr val="000000"/>
                </a:solidFill>
                <a:latin typeface="+mn-lt"/>
              </a:rPr>
              <a:t>Permet de faciliter l'analyse</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8"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306387" y="2741612"/>
            <a:ext cx="9467850" cy="207645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3"/>
          <p:cNvSpPr txBox="1">
            <a:spLocks noChangeArrowheads="1"/>
          </p:cNvSpPr>
          <p:nvPr/>
        </p:nvSpPr>
        <p:spPr bwMode="auto">
          <a:xfrm>
            <a:off x="539750" y="1835621"/>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L'histogramme: Treillis</a:t>
            </a:r>
          </a:p>
        </p:txBody>
      </p:sp>
      <p:sp>
        <p:nvSpPr>
          <p:cNvPr id="119814" name="Text Box 5"/>
          <p:cNvSpPr txBox="1">
            <a:spLocks noChangeArrowheads="1"/>
          </p:cNvSpPr>
          <p:nvPr/>
        </p:nvSpPr>
        <p:spPr bwMode="auto">
          <a:xfrm>
            <a:off x="750887" y="6539425"/>
            <a:ext cx="8578850"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dirty="0" smtClean="0">
                <a:solidFill>
                  <a:srgbClr val="000000"/>
                </a:solidFill>
                <a:latin typeface="+mn-lt"/>
              </a:rPr>
              <a:t>Déclarez </a:t>
            </a:r>
            <a:r>
              <a:rPr lang="fr-FR" dirty="0">
                <a:solidFill>
                  <a:srgbClr val="000000"/>
                </a:solidFill>
                <a:latin typeface="+mn-lt"/>
              </a:rPr>
              <a:t>une autre dimension et </a:t>
            </a:r>
            <a:r>
              <a:rPr lang="fr-FR" dirty="0" smtClean="0">
                <a:solidFill>
                  <a:srgbClr val="000000"/>
                </a:solidFill>
                <a:latin typeface="+mn-lt"/>
              </a:rPr>
              <a:t>limitez </a:t>
            </a:r>
            <a:r>
              <a:rPr lang="fr-FR" dirty="0">
                <a:solidFill>
                  <a:srgbClr val="000000"/>
                </a:solidFill>
                <a:latin typeface="+mn-lt"/>
              </a:rPr>
              <a:t>le nombre de colonne</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pic>
        <p:nvPicPr>
          <p:cNvPr id="2" name="Image 1"/>
          <p:cNvPicPr>
            <a:picLocks noChangeAspect="1"/>
          </p:cNvPicPr>
          <p:nvPr/>
        </p:nvPicPr>
        <p:blipFill>
          <a:blip r:embed="rId3"/>
          <a:stretch>
            <a:fillRect/>
          </a:stretch>
        </p:blipFill>
        <p:spPr>
          <a:xfrm>
            <a:off x="4446959" y="1856589"/>
            <a:ext cx="5349687" cy="3489299"/>
          </a:xfrm>
          <a:prstGeom prst="rect">
            <a:avLst/>
          </a:prstGeom>
        </p:spPr>
      </p:pic>
      <p:pic>
        <p:nvPicPr>
          <p:cNvPr id="3" name="Image 2"/>
          <p:cNvPicPr>
            <a:picLocks noChangeAspect="1"/>
          </p:cNvPicPr>
          <p:nvPr/>
        </p:nvPicPr>
        <p:blipFill rotWithShape="1">
          <a:blip r:embed="rId4"/>
          <a:srcRect r="40133"/>
          <a:stretch/>
        </p:blipFill>
        <p:spPr>
          <a:xfrm>
            <a:off x="780623" y="2483693"/>
            <a:ext cx="3323585" cy="4025483"/>
          </a:xfrm>
          <a:prstGeom prst="rect">
            <a:avLst/>
          </a:prstGeom>
        </p:spPr>
      </p:pic>
      <p:cxnSp>
        <p:nvCxnSpPr>
          <p:cNvPr id="6" name="Connecteur droit avec flèche 5"/>
          <p:cNvCxnSpPr/>
          <p:nvPr/>
        </p:nvCxnSpPr>
        <p:spPr>
          <a:xfrm flipH="1">
            <a:off x="2103111" y="3112480"/>
            <a:ext cx="1425033" cy="282759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La courbe</a:t>
            </a:r>
          </a:p>
        </p:txBody>
      </p:sp>
      <p:sp>
        <p:nvSpPr>
          <p:cNvPr id="120838" name="Text Box 5"/>
          <p:cNvSpPr txBox="1">
            <a:spLocks noChangeArrowheads="1"/>
          </p:cNvSpPr>
          <p:nvPr/>
        </p:nvSpPr>
        <p:spPr bwMode="auto">
          <a:xfrm>
            <a:off x="422275" y="4957763"/>
            <a:ext cx="8578850" cy="1541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a:solidFill>
                  <a:srgbClr val="000000"/>
                </a:solidFill>
                <a:latin typeface="+mn-lt"/>
              </a:rPr>
              <a:t>Propriétés particulières:</a:t>
            </a:r>
          </a:p>
          <a:p>
            <a:pPr lvl="2" eaLnBrk="1">
              <a:lnSpc>
                <a:spcPct val="100000"/>
              </a:lnSpc>
              <a:buFont typeface="Times New Roman" pitchFamily="16" charset="0"/>
              <a:buChar char="•"/>
            </a:pPr>
            <a:r>
              <a:rPr lang="fr-FR">
                <a:solidFill>
                  <a:srgbClr val="000000"/>
                </a:solidFill>
                <a:latin typeface="+mn-lt"/>
              </a:rPr>
              <a:t>Afficher la valeur</a:t>
            </a:r>
          </a:p>
          <a:p>
            <a:pPr lvl="2" eaLnBrk="1">
              <a:lnSpc>
                <a:spcPct val="100000"/>
              </a:lnSpc>
              <a:buFont typeface="Times New Roman" pitchFamily="16" charset="0"/>
              <a:buChar char="•"/>
            </a:pPr>
            <a:r>
              <a:rPr lang="fr-FR">
                <a:solidFill>
                  <a:srgbClr val="000000"/>
                </a:solidFill>
                <a:latin typeface="+mn-lt"/>
              </a:rPr>
              <a:t>Style de ligne</a:t>
            </a:r>
          </a:p>
          <a:p>
            <a:pPr lvl="3" eaLnBrk="1">
              <a:lnSpc>
                <a:spcPct val="100000"/>
              </a:lnSpc>
              <a:buFont typeface="Times New Roman" pitchFamily="16" charset="0"/>
              <a:buChar char="–"/>
            </a:pPr>
            <a:r>
              <a:rPr lang="fr-FR">
                <a:solidFill>
                  <a:srgbClr val="000000"/>
                </a:solidFill>
                <a:latin typeface="+mn-lt"/>
              </a:rPr>
              <a:t>Permet de créer une ligne pointillé syntaxe ='&lt;Sx&gt;&lt;Wy&gt;'</a:t>
            </a:r>
          </a:p>
          <a:p>
            <a:pPr lvl="3" eaLnBrk="1">
              <a:lnSpc>
                <a:spcPct val="100000"/>
              </a:lnSpc>
              <a:buFont typeface="Times New Roman" pitchFamily="16" charset="0"/>
              <a:buChar char="–"/>
            </a:pPr>
            <a:r>
              <a:rPr lang="fr-FR">
                <a:solidFill>
                  <a:srgbClr val="000000"/>
                </a:solidFill>
                <a:latin typeface="+mn-lt"/>
              </a:rPr>
              <a:t>x compris entre 1 et 4, y entre 0,5 et 0,8</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436050" y="2436813"/>
            <a:ext cx="8780725" cy="253799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Le combiné</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5"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539750" y="2483693"/>
            <a:ext cx="8986598" cy="2808312"/>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La boîte à moustache</a:t>
            </a:r>
          </a:p>
        </p:txBody>
      </p:sp>
      <p:sp>
        <p:nvSpPr>
          <p:cNvPr id="122886" name="Text Box 5"/>
          <p:cNvSpPr txBox="1">
            <a:spLocks noChangeArrowheads="1"/>
          </p:cNvSpPr>
          <p:nvPr/>
        </p:nvSpPr>
        <p:spPr bwMode="auto">
          <a:xfrm>
            <a:off x="768350" y="2127076"/>
            <a:ext cx="8578850" cy="433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a:solidFill>
                  <a:srgbClr val="000000"/>
                </a:solidFill>
                <a:latin typeface="+mn-lt"/>
              </a:rPr>
              <a:t>Un assistant permet de faciliter la création des boîtes à moustaches</a:t>
            </a:r>
          </a:p>
        </p:txBody>
      </p:sp>
      <p:pic>
        <p:nvPicPr>
          <p:cNvPr id="1228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2613025"/>
            <a:ext cx="2552700" cy="2209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88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127500"/>
            <a:ext cx="6410325" cy="2314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88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7100" y="2679700"/>
            <a:ext cx="2438400" cy="3305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8"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3"/>
          <a:srcRect t="5298" b="60518"/>
          <a:stretch/>
        </p:blipFill>
        <p:spPr>
          <a:xfrm>
            <a:off x="1495425" y="4547121"/>
            <a:ext cx="7553325" cy="1872208"/>
          </a:xfrm>
          <a:prstGeom prst="rect">
            <a:avLst/>
          </a:prstGeom>
        </p:spPr>
      </p:pic>
      <p:sp>
        <p:nvSpPr>
          <p:cNvPr id="123908"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 secteur</a:t>
            </a:r>
          </a:p>
        </p:txBody>
      </p:sp>
      <p:sp>
        <p:nvSpPr>
          <p:cNvPr id="123910" name="Text Box 5"/>
          <p:cNvSpPr txBox="1">
            <a:spLocks noChangeArrowheads="1"/>
          </p:cNvSpPr>
          <p:nvPr/>
        </p:nvSpPr>
        <p:spPr bwMode="auto">
          <a:xfrm>
            <a:off x="982663" y="2070100"/>
            <a:ext cx="8578850" cy="77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a:solidFill>
                  <a:srgbClr val="000000"/>
                </a:solidFill>
                <a:latin typeface="+mn-lt"/>
              </a:rPr>
              <a:t>Propriétés particulière:</a:t>
            </a:r>
          </a:p>
          <a:p>
            <a:pPr lvl="1" eaLnBrk="1">
              <a:lnSpc>
                <a:spcPct val="100000"/>
              </a:lnSpc>
              <a:buFont typeface="Times New Roman" pitchFamily="16" charset="0"/>
              <a:buChar char="–"/>
            </a:pPr>
            <a:r>
              <a:rPr lang="fr-FR" sz="2200">
                <a:solidFill>
                  <a:srgbClr val="000000"/>
                </a:solidFill>
                <a:latin typeface="+mn-lt"/>
              </a:rPr>
              <a:t>éclatement de secteur</a:t>
            </a:r>
          </a:p>
        </p:txBody>
      </p:sp>
      <p:sp>
        <p:nvSpPr>
          <p:cNvPr id="123914" name="Line 9"/>
          <p:cNvSpPr>
            <a:spLocks noChangeShapeType="1"/>
          </p:cNvSpPr>
          <p:nvPr/>
        </p:nvSpPr>
        <p:spPr bwMode="auto">
          <a:xfrm>
            <a:off x="1495426" y="4787950"/>
            <a:ext cx="607686" cy="86409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23915" name="Line 10"/>
          <p:cNvSpPr>
            <a:spLocks noChangeShapeType="1"/>
          </p:cNvSpPr>
          <p:nvPr/>
        </p:nvSpPr>
        <p:spPr bwMode="auto">
          <a:xfrm>
            <a:off x="2880072" y="5783806"/>
            <a:ext cx="2088232" cy="22827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123916" name="Line 11"/>
          <p:cNvSpPr>
            <a:spLocks noChangeShapeType="1"/>
          </p:cNvSpPr>
          <p:nvPr/>
        </p:nvSpPr>
        <p:spPr bwMode="auto">
          <a:xfrm flipV="1">
            <a:off x="6696495" y="4232966"/>
            <a:ext cx="720081" cy="162967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atin typeface="+mn-lt"/>
            </a:endParaRP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1"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4"/>
          <a:stretch>
            <a:fillRect/>
          </a:stretch>
        </p:blipFill>
        <p:spPr>
          <a:xfrm>
            <a:off x="311944" y="3040186"/>
            <a:ext cx="2952750" cy="1933575"/>
          </a:xfrm>
          <a:prstGeom prst="rect">
            <a:avLst/>
          </a:prstGeom>
        </p:spPr>
      </p:pic>
      <p:pic>
        <p:nvPicPr>
          <p:cNvPr id="5" name="Image 4"/>
          <p:cNvPicPr>
            <a:picLocks noChangeAspect="1"/>
          </p:cNvPicPr>
          <p:nvPr/>
        </p:nvPicPr>
        <p:blipFill>
          <a:blip r:embed="rId5"/>
          <a:stretch>
            <a:fillRect/>
          </a:stretch>
        </p:blipFill>
        <p:spPr>
          <a:xfrm>
            <a:off x="6472163" y="2192472"/>
            <a:ext cx="3105150" cy="197167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504031" y="1874825"/>
            <a:ext cx="9072563" cy="5318158"/>
          </a:xfrm>
        </p:spPr>
        <p:txBody>
          <a:bodyPr>
            <a:normAutofit lnSpcReduction="10000"/>
          </a:bodyPr>
          <a:lstStyle/>
          <a:p>
            <a:pPr lvl="1">
              <a:buFont typeface="Wingdings" panose="05000000000000000000" pitchFamily="2" charset="2"/>
              <a:buChar char="§"/>
            </a:pPr>
            <a:r>
              <a:rPr lang="fr-FR" b="1" dirty="0" smtClean="0"/>
              <a:t>Indicateur</a:t>
            </a:r>
            <a:r>
              <a:rPr lang="fr-FR" dirty="0" smtClean="0"/>
              <a:t> </a:t>
            </a:r>
            <a:r>
              <a:rPr lang="fr-FR" dirty="0"/>
              <a:t>: </a:t>
            </a:r>
            <a:r>
              <a:rPr lang="fr-FR" dirty="0" smtClean="0"/>
              <a:t>entité indépendante variable qui sera utilisée pour les mesures (calcul, comptage, …) et regroupée dans des faits.</a:t>
            </a:r>
            <a:endParaRPr lang="fr-FR" dirty="0"/>
          </a:p>
          <a:p>
            <a:pPr lvl="1">
              <a:buFont typeface="Wingdings" panose="05000000000000000000" pitchFamily="2" charset="2"/>
              <a:buChar char="§"/>
            </a:pPr>
            <a:endParaRPr lang="fr-FR" dirty="0"/>
          </a:p>
          <a:p>
            <a:pPr lvl="1">
              <a:buFont typeface="Wingdings" panose="05000000000000000000" pitchFamily="2" charset="2"/>
              <a:buChar char="§"/>
            </a:pPr>
            <a:r>
              <a:rPr lang="fr-FR" b="1" dirty="0" smtClean="0"/>
              <a:t>Dimension</a:t>
            </a:r>
            <a:r>
              <a:rPr lang="fr-FR" dirty="0" smtClean="0"/>
              <a:t> </a:t>
            </a:r>
            <a:r>
              <a:rPr lang="fr-FR" dirty="0"/>
              <a:t>: entité indépendante servant d’axe d’analyse sur lequel s’appuient les faits.</a:t>
            </a:r>
          </a:p>
          <a:p>
            <a:pPr lvl="1">
              <a:buFont typeface="Wingdings" panose="05000000000000000000" pitchFamily="2" charset="2"/>
              <a:buChar char="§"/>
            </a:pPr>
            <a:endParaRPr lang="fr-FR" dirty="0"/>
          </a:p>
          <a:p>
            <a:pPr lvl="1" defTabSz="1007943">
              <a:buFont typeface="Wingdings" panose="05000000000000000000" pitchFamily="2" charset="2"/>
              <a:buChar char="§"/>
            </a:pPr>
            <a:r>
              <a:rPr lang="fr-FR" b="1" dirty="0"/>
              <a:t> </a:t>
            </a:r>
            <a:r>
              <a:rPr lang="fr-FR" b="1" dirty="0" smtClean="0"/>
              <a:t>Fait </a:t>
            </a:r>
            <a:r>
              <a:rPr lang="fr-FR" b="1" dirty="0"/>
              <a:t>: </a:t>
            </a:r>
            <a:r>
              <a:rPr lang="fr-FR" dirty="0"/>
              <a:t>information déterminée par la combinaison de deux ou plusieurs entités, susceptible de constituer le résultat ou un élément du résultat d’une requête</a:t>
            </a:r>
          </a:p>
        </p:txBody>
      </p:sp>
      <p:sp>
        <p:nvSpPr>
          <p:cNvPr id="5"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172834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La jauge</a:t>
            </a:r>
          </a:p>
        </p:txBody>
      </p:sp>
      <p:sp>
        <p:nvSpPr>
          <p:cNvPr id="124934" name="Text Box 5"/>
          <p:cNvSpPr txBox="1">
            <a:spLocks noChangeArrowheads="1"/>
          </p:cNvSpPr>
          <p:nvPr/>
        </p:nvSpPr>
        <p:spPr bwMode="auto">
          <a:xfrm>
            <a:off x="982663" y="2070100"/>
            <a:ext cx="8864600" cy="1110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marL="741363" indent="-284163"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pPr>
            <a:r>
              <a:rPr lang="fr-FR" sz="2200" dirty="0">
                <a:solidFill>
                  <a:srgbClr val="000000"/>
                </a:solidFill>
                <a:latin typeface="+mn-lt"/>
              </a:rPr>
              <a:t>Propriétés particulière:</a:t>
            </a:r>
          </a:p>
          <a:p>
            <a:pPr lvl="1" eaLnBrk="1">
              <a:lnSpc>
                <a:spcPct val="100000"/>
              </a:lnSpc>
              <a:buFont typeface="Times New Roman" pitchFamily="16" charset="0"/>
              <a:buChar char="–"/>
            </a:pPr>
            <a:r>
              <a:rPr lang="fr-FR" sz="2200" dirty="0">
                <a:solidFill>
                  <a:srgbClr val="000000"/>
                </a:solidFill>
                <a:latin typeface="+mn-lt"/>
              </a:rPr>
              <a:t>Différentes jauges</a:t>
            </a:r>
          </a:p>
          <a:p>
            <a:pPr lvl="1" eaLnBrk="1">
              <a:lnSpc>
                <a:spcPct val="100000"/>
              </a:lnSpc>
              <a:buFont typeface="Times New Roman" pitchFamily="16" charset="0"/>
              <a:buChar char="–"/>
            </a:pPr>
            <a:r>
              <a:rPr lang="fr-FR" sz="2200" dirty="0">
                <a:solidFill>
                  <a:srgbClr val="000000"/>
                </a:solidFill>
                <a:latin typeface="+mn-lt"/>
              </a:rPr>
              <a:t>Déplacement des composants des graphiques: ctrl + shift + clic</a:t>
            </a:r>
          </a:p>
        </p:txBody>
      </p:sp>
      <p:pic>
        <p:nvPicPr>
          <p:cNvPr id="1249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3249613"/>
            <a:ext cx="6734175" cy="2257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493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450" y="5699125"/>
            <a:ext cx="2333625" cy="800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 radar</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242888" y="2440507"/>
            <a:ext cx="3882564" cy="3067522"/>
          </a:xfrm>
          <a:prstGeom prst="rect">
            <a:avLst/>
          </a:prstGeom>
        </p:spPr>
      </p:pic>
      <p:pic>
        <p:nvPicPr>
          <p:cNvPr id="3" name="Image 2"/>
          <p:cNvPicPr>
            <a:picLocks noChangeAspect="1"/>
          </p:cNvPicPr>
          <p:nvPr/>
        </p:nvPicPr>
        <p:blipFill>
          <a:blip r:embed="rId4"/>
          <a:stretch>
            <a:fillRect/>
          </a:stretch>
        </p:blipFill>
        <p:spPr>
          <a:xfrm>
            <a:off x="4972332" y="3683743"/>
            <a:ext cx="4728404" cy="3124124"/>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 nuage de points et les bulles</a:t>
            </a:r>
          </a:p>
        </p:txBody>
      </p:sp>
      <p:sp>
        <p:nvSpPr>
          <p:cNvPr id="126982" name="Text Box 5"/>
          <p:cNvSpPr txBox="1">
            <a:spLocks noChangeArrowheads="1"/>
          </p:cNvSpPr>
          <p:nvPr/>
        </p:nvSpPr>
        <p:spPr bwMode="auto">
          <a:xfrm>
            <a:off x="1014413" y="2070100"/>
            <a:ext cx="88646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atin typeface="+mn-lt"/>
            </a:endParaRP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6"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315912" y="2369616"/>
            <a:ext cx="9448800" cy="2333625"/>
          </a:xfrm>
          <a:prstGeom prst="rect">
            <a:avLst/>
          </a:prstGeom>
        </p:spPr>
      </p:pic>
      <p:pic>
        <p:nvPicPr>
          <p:cNvPr id="3" name="Image 2"/>
          <p:cNvPicPr>
            <a:picLocks noChangeAspect="1"/>
          </p:cNvPicPr>
          <p:nvPr/>
        </p:nvPicPr>
        <p:blipFill>
          <a:blip r:embed="rId4"/>
          <a:stretch>
            <a:fillRect/>
          </a:stretch>
        </p:blipFill>
        <p:spPr>
          <a:xfrm>
            <a:off x="2880072" y="4904767"/>
            <a:ext cx="3695700" cy="22479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L'entonnoir</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6"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3"/>
          <a:stretch>
            <a:fillRect/>
          </a:stretch>
        </p:blipFill>
        <p:spPr>
          <a:xfrm>
            <a:off x="1583928" y="2468563"/>
            <a:ext cx="6048672" cy="3801422"/>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a:t>
            </a:r>
            <a:r>
              <a:rPr lang="fr-FR" sz="2000" b="1" dirty="0" smtClean="0">
                <a:solidFill>
                  <a:srgbClr val="22228B"/>
                </a:solidFill>
                <a:latin typeface="+mn-lt"/>
              </a:rPr>
              <a:t>Blocs</a:t>
            </a:r>
            <a:endParaRPr lang="fr-FR" sz="2000" b="1" dirty="0">
              <a:solidFill>
                <a:srgbClr val="22228B"/>
              </a:solidFill>
              <a:latin typeface="+mn-lt"/>
            </a:endParaRP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pic>
        <p:nvPicPr>
          <p:cNvPr id="2" name="Image 1"/>
          <p:cNvPicPr>
            <a:picLocks noChangeAspect="1"/>
          </p:cNvPicPr>
          <p:nvPr/>
        </p:nvPicPr>
        <p:blipFill>
          <a:blip r:embed="rId3"/>
          <a:stretch>
            <a:fillRect/>
          </a:stretch>
        </p:blipFill>
        <p:spPr>
          <a:xfrm>
            <a:off x="1439912" y="2468563"/>
            <a:ext cx="6696744" cy="4279070"/>
          </a:xfrm>
          <a:prstGeom prst="rect">
            <a:avLst/>
          </a:prstGeom>
        </p:spPr>
      </p:pic>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a:t>
            </a:r>
            <a:r>
              <a:rPr lang="fr-FR" sz="2000" b="1" dirty="0" err="1" smtClean="0">
                <a:solidFill>
                  <a:srgbClr val="22228B"/>
                </a:solidFill>
                <a:latin typeface="+mn-lt"/>
              </a:rPr>
              <a:t>Mekko</a:t>
            </a:r>
            <a:endParaRPr lang="fr-FR" sz="2000" b="1" dirty="0">
              <a:solidFill>
                <a:srgbClr val="22228B"/>
              </a:solidFill>
              <a:latin typeface="+mn-lt"/>
            </a:endParaRP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3" name="Image 2"/>
          <p:cNvPicPr>
            <a:picLocks noChangeAspect="1"/>
          </p:cNvPicPr>
          <p:nvPr/>
        </p:nvPicPr>
        <p:blipFill>
          <a:blip r:embed="rId3"/>
          <a:stretch>
            <a:fillRect/>
          </a:stretch>
        </p:blipFill>
        <p:spPr>
          <a:xfrm>
            <a:off x="567795" y="2537654"/>
            <a:ext cx="8923022" cy="3258407"/>
          </a:xfrm>
          <a:prstGeom prst="rect">
            <a:avLst/>
          </a:prstGeom>
        </p:spPr>
      </p:pic>
    </p:spTree>
    <p:extLst>
      <p:ext uri="{BB962C8B-B14F-4D97-AF65-F5344CB8AC3E}">
        <p14:creationId xmlns:p14="http://schemas.microsoft.com/office/powerpoint/2010/main" val="24307970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La zone de saisie</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l="15688" t="39172" r="67709" b="49016"/>
          <a:stretch/>
        </p:blipFill>
        <p:spPr>
          <a:xfrm>
            <a:off x="1540711" y="2409217"/>
            <a:ext cx="2160240" cy="864096"/>
          </a:xfrm>
          <a:prstGeom prst="rect">
            <a:avLst/>
          </a:prstGeom>
        </p:spPr>
      </p:pic>
      <p:pic>
        <p:nvPicPr>
          <p:cNvPr id="3" name="Image 2"/>
          <p:cNvPicPr>
            <a:picLocks noChangeAspect="1"/>
          </p:cNvPicPr>
          <p:nvPr/>
        </p:nvPicPr>
        <p:blipFill>
          <a:blip r:embed="rId4"/>
          <a:stretch>
            <a:fillRect/>
          </a:stretch>
        </p:blipFill>
        <p:spPr>
          <a:xfrm>
            <a:off x="4696186" y="1304429"/>
            <a:ext cx="4492879" cy="3483520"/>
          </a:xfrm>
          <a:prstGeom prst="rect">
            <a:avLst/>
          </a:prstGeom>
        </p:spPr>
      </p:pic>
      <p:pic>
        <p:nvPicPr>
          <p:cNvPr id="5" name="Image 4"/>
          <p:cNvPicPr>
            <a:picLocks noChangeAspect="1"/>
          </p:cNvPicPr>
          <p:nvPr/>
        </p:nvPicPr>
        <p:blipFill>
          <a:blip r:embed="rId5"/>
          <a:stretch>
            <a:fillRect/>
          </a:stretch>
        </p:blipFill>
        <p:spPr>
          <a:xfrm>
            <a:off x="264786" y="4571925"/>
            <a:ext cx="3676650" cy="2400300"/>
          </a:xfrm>
          <a:prstGeom prst="rect">
            <a:avLst/>
          </a:prstGeom>
        </p:spPr>
      </p:pic>
      <p:pic>
        <p:nvPicPr>
          <p:cNvPr id="6" name="Image 5"/>
          <p:cNvPicPr>
            <a:picLocks noChangeAspect="1"/>
          </p:cNvPicPr>
          <p:nvPr/>
        </p:nvPicPr>
        <p:blipFill rotWithShape="1">
          <a:blip r:embed="rId6"/>
          <a:srcRect r="27900"/>
          <a:stretch/>
        </p:blipFill>
        <p:spPr>
          <a:xfrm>
            <a:off x="3941436" y="4891012"/>
            <a:ext cx="5088817" cy="1762125"/>
          </a:xfrm>
          <a:prstGeom prst="rect">
            <a:avLst/>
          </a:prstGeom>
        </p:spPr>
      </p:pic>
      <p:sp>
        <p:nvSpPr>
          <p:cNvPr id="8" name="Rectangle à coins arrondis 7"/>
          <p:cNvSpPr/>
          <p:nvPr/>
        </p:nvSpPr>
        <p:spPr>
          <a:xfrm>
            <a:off x="4795724" y="3235256"/>
            <a:ext cx="1296144" cy="29050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
        <p:nvSpPr>
          <p:cNvPr id="13" name="Rectangle à coins arrondis 12"/>
          <p:cNvSpPr/>
          <p:nvPr/>
        </p:nvSpPr>
        <p:spPr>
          <a:xfrm>
            <a:off x="7805191" y="3741737"/>
            <a:ext cx="1340441" cy="288032"/>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
        <p:nvSpPr>
          <p:cNvPr id="14" name="Rectangle à coins arrondis 13"/>
          <p:cNvSpPr/>
          <p:nvPr/>
        </p:nvSpPr>
        <p:spPr>
          <a:xfrm>
            <a:off x="6304078" y="3520323"/>
            <a:ext cx="1457680" cy="221414"/>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
        <p:nvSpPr>
          <p:cNvPr id="15" name="Rectangle à coins arrondis 14"/>
          <p:cNvSpPr/>
          <p:nvPr/>
        </p:nvSpPr>
        <p:spPr>
          <a:xfrm>
            <a:off x="6294553" y="2157189"/>
            <a:ext cx="1296144" cy="290500"/>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buFont typeface="Wingdings" pitchFamily="2" charset="2"/>
              <a:buChar char="ü"/>
            </a:pPr>
            <a:endParaRPr lang="fr-FR"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La glissière et le calendrier</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12"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rotWithShape="1">
          <a:blip r:embed="rId3"/>
          <a:srcRect l="53874" t="26375" r="12367" b="31297"/>
          <a:stretch/>
        </p:blipFill>
        <p:spPr>
          <a:xfrm>
            <a:off x="5438775" y="1793230"/>
            <a:ext cx="4392488" cy="3096344"/>
          </a:xfrm>
          <a:prstGeom prst="rect">
            <a:avLst/>
          </a:prstGeom>
        </p:spPr>
      </p:pic>
      <p:pic>
        <p:nvPicPr>
          <p:cNvPr id="3" name="Image 2"/>
          <p:cNvPicPr>
            <a:picLocks noChangeAspect="1"/>
          </p:cNvPicPr>
          <p:nvPr/>
        </p:nvPicPr>
        <p:blipFill>
          <a:blip r:embed="rId4"/>
          <a:stretch>
            <a:fillRect/>
          </a:stretch>
        </p:blipFill>
        <p:spPr>
          <a:xfrm>
            <a:off x="400307" y="2877318"/>
            <a:ext cx="5641343" cy="4176464"/>
          </a:xfrm>
          <a:prstGeom prst="rect">
            <a:avLst/>
          </a:prstGeom>
        </p:spPr>
      </p:pic>
      <p:sp>
        <p:nvSpPr>
          <p:cNvPr id="131083" name="Line 10"/>
          <p:cNvSpPr>
            <a:spLocks noChangeShapeType="1"/>
          </p:cNvSpPr>
          <p:nvPr/>
        </p:nvSpPr>
        <p:spPr bwMode="auto">
          <a:xfrm flipV="1">
            <a:off x="1649161" y="2267669"/>
            <a:ext cx="3789613" cy="144016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dirty="0">
              <a:latin typeface="+mn-lt"/>
            </a:endParaRPr>
          </a:p>
        </p:txBody>
      </p:sp>
      <p:sp>
        <p:nvSpPr>
          <p:cNvPr id="15" name="Line 10"/>
          <p:cNvSpPr>
            <a:spLocks noChangeShapeType="1"/>
          </p:cNvSpPr>
          <p:nvPr/>
        </p:nvSpPr>
        <p:spPr bwMode="auto">
          <a:xfrm flipV="1">
            <a:off x="1649161" y="3640097"/>
            <a:ext cx="5767415" cy="21602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dirty="0">
              <a:latin typeface="+mn-l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Text Box 3"/>
          <p:cNvSpPr txBox="1">
            <a:spLocks noChangeArrowheads="1"/>
          </p:cNvSpPr>
          <p:nvPr/>
        </p:nvSpPr>
        <p:spPr bwMode="auto">
          <a:xfrm>
            <a:off x="539750" y="1869206"/>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dirty="0">
                <a:solidFill>
                  <a:srgbClr val="22228B"/>
                </a:solidFill>
                <a:latin typeface="+mn-lt"/>
              </a:rPr>
              <a:t> Le bouton</a:t>
            </a:r>
          </a:p>
        </p:txBody>
      </p:sp>
      <p:pic>
        <p:nvPicPr>
          <p:cNvPr id="1321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2166938"/>
            <a:ext cx="4773613" cy="636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103" name="Text Box 6"/>
          <p:cNvSpPr txBox="1">
            <a:spLocks noChangeArrowheads="1"/>
          </p:cNvSpPr>
          <p:nvPr/>
        </p:nvSpPr>
        <p:spPr bwMode="auto">
          <a:xfrm>
            <a:off x="692150" y="3160713"/>
            <a:ext cx="8772525" cy="1448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42900" indent="-342900"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1pPr>
            <a:lvl2pPr marL="741363" indent="-284163"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2pPr>
            <a:lvl3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3pPr>
            <a:lvl4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4pPr>
            <a:lvl5pPr eaLnBrk="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741363" algn="l"/>
                <a:tab pos="1189038" algn="l"/>
                <a:tab pos="1638300" algn="l"/>
                <a:tab pos="2087563" algn="l"/>
                <a:tab pos="2536825" algn="l"/>
                <a:tab pos="2986088" algn="l"/>
                <a:tab pos="3435350" algn="l"/>
                <a:tab pos="3884613" algn="l"/>
                <a:tab pos="4333875" algn="l"/>
                <a:tab pos="4783138" algn="l"/>
                <a:tab pos="5232400" algn="l"/>
                <a:tab pos="5681663" algn="l"/>
                <a:tab pos="6130925" algn="l"/>
                <a:tab pos="6580188" algn="l"/>
                <a:tab pos="7029450" algn="l"/>
                <a:tab pos="7478713" algn="l"/>
                <a:tab pos="7927975" algn="l"/>
                <a:tab pos="8377238" algn="l"/>
                <a:tab pos="8826500" algn="l"/>
                <a:tab pos="9275763" algn="l"/>
                <a:tab pos="9725025" algn="l"/>
              </a:tabLst>
              <a:defRPr>
                <a:solidFill>
                  <a:schemeClr val="bg1"/>
                </a:solidFill>
                <a:latin typeface="Arial" charset="0"/>
                <a:ea typeface="msgothic" charset="0"/>
                <a:cs typeface="msgothic" charset="0"/>
              </a:defRPr>
            </a:lvl9pPr>
          </a:lstStyle>
          <a:p>
            <a:pPr lvl="1" eaLnBrk="1">
              <a:lnSpc>
                <a:spcPct val="100000"/>
              </a:lnSpc>
              <a:buFont typeface="Times New Roman" pitchFamily="16" charset="0"/>
              <a:buChar char="–"/>
            </a:pPr>
            <a:r>
              <a:rPr lang="fr-FR" sz="2200" dirty="0">
                <a:solidFill>
                  <a:srgbClr val="000000"/>
                </a:solidFill>
                <a:latin typeface="+mn-lt"/>
              </a:rPr>
              <a:t>Bouton avec texte ou image de fond</a:t>
            </a:r>
          </a:p>
          <a:p>
            <a:pPr lvl="1" eaLnBrk="1">
              <a:lnSpc>
                <a:spcPct val="100000"/>
              </a:lnSpc>
              <a:buFont typeface="Times New Roman" pitchFamily="16" charset="0"/>
              <a:buChar char="–"/>
            </a:pPr>
            <a:r>
              <a:rPr lang="fr-FR" sz="2200" dirty="0">
                <a:solidFill>
                  <a:srgbClr val="000000"/>
                </a:solidFill>
                <a:latin typeface="+mn-lt"/>
              </a:rPr>
              <a:t>Possibilité d'ajouter des actions</a:t>
            </a:r>
          </a:p>
          <a:p>
            <a:pPr lvl="1" eaLnBrk="1">
              <a:lnSpc>
                <a:spcPct val="100000"/>
              </a:lnSpc>
              <a:buFont typeface="Times New Roman" pitchFamily="16" charset="0"/>
              <a:buChar char="–"/>
            </a:pPr>
            <a:r>
              <a:rPr lang="fr-FR" sz="2200" dirty="0">
                <a:solidFill>
                  <a:srgbClr val="000000"/>
                </a:solidFill>
                <a:latin typeface="+mn-lt"/>
              </a:rPr>
              <a:t>Plusieurs actions sont déjà prédéfinies dans l'assistant, mais possibilité de </a:t>
            </a:r>
            <a:r>
              <a:rPr lang="fr-FR" sz="2200" dirty="0" smtClean="0">
                <a:solidFill>
                  <a:srgbClr val="000000"/>
                </a:solidFill>
                <a:latin typeface="+mn-lt"/>
              </a:rPr>
              <a:t>coder </a:t>
            </a:r>
            <a:r>
              <a:rPr lang="fr-FR" sz="2200" dirty="0">
                <a:solidFill>
                  <a:srgbClr val="000000"/>
                </a:solidFill>
                <a:latin typeface="+mn-lt"/>
              </a:rPr>
              <a:t>des </a:t>
            </a:r>
            <a:r>
              <a:rPr lang="fr-FR" sz="2200" dirty="0" smtClean="0">
                <a:solidFill>
                  <a:srgbClr val="000000"/>
                </a:solidFill>
                <a:latin typeface="+mn-lt"/>
              </a:rPr>
              <a:t>macros </a:t>
            </a:r>
            <a:r>
              <a:rPr lang="fr-FR" sz="2200" dirty="0">
                <a:solidFill>
                  <a:srgbClr val="000000"/>
                </a:solidFill>
                <a:latin typeface="+mn-lt"/>
              </a:rPr>
              <a:t>en </a:t>
            </a:r>
            <a:r>
              <a:rPr lang="fr-FR" sz="2200" dirty="0" err="1">
                <a:solidFill>
                  <a:srgbClr val="000000"/>
                </a:solidFill>
                <a:latin typeface="+mn-lt"/>
              </a:rPr>
              <a:t>VBScript</a:t>
            </a:r>
            <a:r>
              <a:rPr lang="fr-FR" sz="2200" dirty="0">
                <a:solidFill>
                  <a:srgbClr val="000000"/>
                </a:solidFill>
                <a:latin typeface="+mn-lt"/>
              </a:rPr>
              <a:t> </a:t>
            </a:r>
          </a:p>
        </p:txBody>
      </p:sp>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6"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3"/>
          <p:cNvSpPr txBox="1">
            <a:spLocks noChangeArrowheads="1"/>
          </p:cNvSpPr>
          <p:nvPr/>
        </p:nvSpPr>
        <p:spPr bwMode="auto">
          <a:xfrm>
            <a:off x="539750" y="1797198"/>
            <a:ext cx="9001125"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5pPr>
            <a:lvl6pPr marL="25146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6pPr>
            <a:lvl7pPr marL="29718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7pPr>
            <a:lvl8pPr marL="34290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8pPr>
            <a:lvl9pPr marL="3886200" indent="-228600" defTabSz="449263" eaLnBrk="0" fontAlgn="base" hangingPunct="0">
              <a:lnSpc>
                <a:spcPct val="75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charset="0"/>
                <a:ea typeface="msgothic" charset="0"/>
                <a:cs typeface="msgothic" charset="0"/>
              </a:defRPr>
            </a:lvl9pPr>
          </a:lstStyle>
          <a:p>
            <a:pPr eaLnBrk="1">
              <a:lnSpc>
                <a:spcPct val="100000"/>
              </a:lnSpc>
              <a:buClrTx/>
              <a:buFontTx/>
              <a:buNone/>
            </a:pPr>
            <a:r>
              <a:rPr lang="fr-FR" sz="2000" b="1">
                <a:solidFill>
                  <a:srgbClr val="22228B"/>
                </a:solidFill>
                <a:latin typeface="+mn-lt"/>
              </a:rPr>
              <a:t> Les ligne et flèche</a:t>
            </a:r>
          </a:p>
        </p:txBody>
      </p:sp>
      <p:pic>
        <p:nvPicPr>
          <p:cNvPr id="1331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2165350"/>
            <a:ext cx="7431087" cy="40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itre 3"/>
          <p:cNvSpPr>
            <a:spLocks noGrp="1"/>
          </p:cNvSpPr>
          <p:nvPr>
            <p:ph type="title"/>
          </p:nvPr>
        </p:nvSpPr>
        <p:spPr/>
        <p:txBody>
          <a:bodyPr/>
          <a:lstStyle/>
          <a:p>
            <a:r>
              <a:rPr lang="fr-FR" dirty="0">
                <a:latin typeface="+mn-lt"/>
              </a:rPr>
              <a:t>Les </a:t>
            </a:r>
            <a:r>
              <a:rPr lang="fr-FR" dirty="0" smtClean="0">
                <a:latin typeface="+mn-lt"/>
              </a:rPr>
              <a:t>objets</a:t>
            </a:r>
            <a:endParaRPr lang="fr-FR" dirty="0">
              <a:latin typeface="+mn-lt"/>
            </a:endParaRPr>
          </a:p>
        </p:txBody>
      </p:sp>
      <p:sp>
        <p:nvSpPr>
          <p:cNvPr id="7" name="Espace réservé du contenu 4"/>
          <p:cNvSpPr txBox="1">
            <a:spLocks/>
          </p:cNvSpPr>
          <p:nvPr/>
        </p:nvSpPr>
        <p:spPr>
          <a:xfrm>
            <a:off x="436051" y="1403573"/>
            <a:ext cx="9072563" cy="522065"/>
          </a:xfrm>
          <a:prstGeom prst="rect">
            <a:avLst/>
          </a:prstGeom>
        </p:spPr>
        <p:txBody>
          <a:bodyPr vert="horz" lIns="100717" tIns="50361" rIns="100717" bIns="50361" rtlCol="0">
            <a:normAutofit/>
          </a:bodyPr>
          <a:lstStyle>
            <a:lvl1pPr marL="377979" indent="-377979" algn="l" rtl="0" eaLnBrk="1" fontAlgn="base" hangingPunct="1">
              <a:spcBef>
                <a:spcPct val="20000"/>
              </a:spcBef>
              <a:spcAft>
                <a:spcPct val="0"/>
              </a:spcAft>
              <a:buFont typeface="Arial" charset="0"/>
              <a:buChar char="•"/>
              <a:defRPr sz="3527" kern="1200">
                <a:solidFill>
                  <a:schemeClr val="tx1"/>
                </a:solidFill>
                <a:latin typeface="+mn-lt"/>
                <a:ea typeface="+mn-ea"/>
                <a:cs typeface="+mn-cs"/>
              </a:defRPr>
            </a:lvl1pPr>
            <a:lvl2pPr marL="818954" indent="-314982" algn="l" rtl="0" eaLnBrk="1" fontAlgn="base" hangingPunct="1">
              <a:spcBef>
                <a:spcPct val="20000"/>
              </a:spcBef>
              <a:spcAft>
                <a:spcPct val="0"/>
              </a:spcAft>
              <a:buFont typeface="Arial" charset="0"/>
              <a:buChar char="–"/>
              <a:defRPr sz="3086" kern="1200">
                <a:solidFill>
                  <a:schemeClr val="tx1"/>
                </a:solidFill>
                <a:latin typeface="+mn-lt"/>
                <a:ea typeface="+mn-ea"/>
                <a:cs typeface="+mn-cs"/>
              </a:defRPr>
            </a:lvl2pPr>
            <a:lvl3pPr marL="1259929" indent="-251986" algn="l" rtl="0" eaLnBrk="1" fontAlgn="base" hangingPunct="1">
              <a:spcBef>
                <a:spcPct val="20000"/>
              </a:spcBef>
              <a:spcAft>
                <a:spcPct val="0"/>
              </a:spcAft>
              <a:buFont typeface="Arial" charset="0"/>
              <a:buChar char="•"/>
              <a:defRPr sz="2646" kern="1200">
                <a:solidFill>
                  <a:schemeClr val="tx1"/>
                </a:solidFill>
                <a:latin typeface="+mn-lt"/>
                <a:ea typeface="+mn-ea"/>
                <a:cs typeface="+mn-cs"/>
              </a:defRPr>
            </a:lvl3pPr>
            <a:lvl4pPr marL="1763900"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4pPr>
            <a:lvl5pPr marL="2267872" indent="-251986" algn="l" rtl="0" eaLnBrk="1" fontAlgn="base" hangingPunct="1">
              <a:spcBef>
                <a:spcPct val="20000"/>
              </a:spcBef>
              <a:spcAft>
                <a:spcPct val="0"/>
              </a:spcAft>
              <a:buFont typeface="Arial" charset="0"/>
              <a:buChar char="»"/>
              <a:defRPr sz="2205"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5" kern="1200">
                <a:solidFill>
                  <a:schemeClr val="tx1"/>
                </a:solidFill>
                <a:latin typeface="+mn-lt"/>
                <a:ea typeface="+mn-ea"/>
                <a:cs typeface="+mn-cs"/>
              </a:defRPr>
            </a:lvl9pPr>
          </a:lstStyle>
          <a:p>
            <a:pPr marL="0" indent="0" defTabSz="914400">
              <a:lnSpc>
                <a:spcPct val="75000"/>
              </a:lnSpc>
              <a:buClr>
                <a:srgbClr val="000000"/>
              </a:buClr>
              <a:buSzPct val="100000"/>
              <a:buFont typeface="Arial" charse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Les Graphiques</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pic>
        <p:nvPicPr>
          <p:cNvPr id="2" name="Image 1"/>
          <p:cNvPicPr>
            <a:picLocks noChangeAspect="1"/>
          </p:cNvPicPr>
          <p:nvPr/>
        </p:nvPicPr>
        <p:blipFill>
          <a:blip r:embed="rId4"/>
          <a:stretch>
            <a:fillRect/>
          </a:stretch>
        </p:blipFill>
        <p:spPr>
          <a:xfrm>
            <a:off x="1547167" y="2560305"/>
            <a:ext cx="6157441" cy="4558547"/>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p:cNvSpPr>
            <a:spLocks noGrp="1"/>
          </p:cNvSpPr>
          <p:nvPr>
            <p:ph type="title"/>
          </p:nvPr>
        </p:nvSpPr>
        <p:spPr/>
        <p:txBody>
          <a:bodyPr>
            <a:normAutofit/>
          </a:bodyPr>
          <a:lstStyle/>
          <a:p>
            <a:r>
              <a:rPr lang="fr-FR" dirty="0">
                <a:latin typeface="+mn-lt"/>
              </a:rPr>
              <a:t>Qlikview</a:t>
            </a:r>
          </a:p>
        </p:txBody>
      </p:sp>
      <p:sp>
        <p:nvSpPr>
          <p:cNvPr id="6" name="Forme libre 7"/>
          <p:cNvSpPr>
            <a:spLocks/>
          </p:cNvSpPr>
          <p:nvPr/>
        </p:nvSpPr>
        <p:spPr bwMode="auto">
          <a:xfrm>
            <a:off x="6362160" y="2740382"/>
            <a:ext cx="1343051" cy="253265"/>
          </a:xfrm>
          <a:custGeom>
            <a:avLst/>
            <a:gdLst>
              <a:gd name="T0" fmla="*/ 738180 w 21600"/>
              <a:gd name="T1" fmla="*/ 0 h 21600"/>
              <a:gd name="T2" fmla="*/ 1476360 w 21600"/>
              <a:gd name="T3" fmla="*/ 142740 h 21600"/>
              <a:gd name="T4" fmla="*/ 738180 w 21600"/>
              <a:gd name="T5" fmla="*/ 285480 h 21600"/>
              <a:gd name="T6" fmla="*/ 0 w 21600"/>
              <a:gd name="T7" fmla="*/ 14274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9683" tIns="39683" rIns="39683" bIns="39683">
            <a:spAutoFit/>
          </a:bodyPr>
          <a:lstStyle/>
          <a:p>
            <a:pPr algn="ctr">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1500" b="1">
                <a:solidFill>
                  <a:srgbClr val="000000"/>
                </a:solidFill>
                <a:latin typeface="+mn-lt"/>
                <a:ea typeface="msgothic"/>
                <a:cs typeface="msgothic"/>
              </a:rPr>
              <a:t>Nom de la table</a:t>
            </a:r>
          </a:p>
        </p:txBody>
      </p:sp>
      <p:sp>
        <p:nvSpPr>
          <p:cNvPr id="7" name="Forme libre 8"/>
          <p:cNvSpPr>
            <a:spLocks/>
          </p:cNvSpPr>
          <p:nvPr/>
        </p:nvSpPr>
        <p:spPr bwMode="auto">
          <a:xfrm>
            <a:off x="6443366" y="3356356"/>
            <a:ext cx="1989190" cy="253265"/>
          </a:xfrm>
          <a:custGeom>
            <a:avLst/>
            <a:gdLst>
              <a:gd name="T0" fmla="*/ 1104660 w 21600"/>
              <a:gd name="T1" fmla="*/ 0 h 21600"/>
              <a:gd name="T2" fmla="*/ 2209320 w 21600"/>
              <a:gd name="T3" fmla="*/ 142740 h 21600"/>
              <a:gd name="T4" fmla="*/ 1104660 w 21600"/>
              <a:gd name="T5" fmla="*/ 285480 h 21600"/>
              <a:gd name="T6" fmla="*/ 0 w 21600"/>
              <a:gd name="T7" fmla="*/ 14274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9683" tIns="39683" rIns="39683" bIns="39683">
            <a:spAutoFit/>
          </a:bodyPr>
          <a:lstStyle/>
          <a:p>
            <a:pPr algn="ctr">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1500" b="1">
                <a:solidFill>
                  <a:srgbClr val="000000"/>
                </a:solidFill>
                <a:latin typeface="+mn-lt"/>
                <a:ea typeface="msgothic"/>
                <a:cs typeface="msgothic"/>
              </a:rPr>
              <a:t>Attributs dimensionnels</a:t>
            </a:r>
          </a:p>
        </p:txBody>
      </p:sp>
      <p:sp>
        <p:nvSpPr>
          <p:cNvPr id="8" name="Forme libre 9"/>
          <p:cNvSpPr>
            <a:spLocks/>
          </p:cNvSpPr>
          <p:nvPr/>
        </p:nvSpPr>
        <p:spPr bwMode="auto">
          <a:xfrm>
            <a:off x="6384667" y="4327565"/>
            <a:ext cx="1417046" cy="253265"/>
          </a:xfrm>
          <a:custGeom>
            <a:avLst/>
            <a:gdLst>
              <a:gd name="T0" fmla="*/ 792180 w 21600"/>
              <a:gd name="T1" fmla="*/ 0 h 21600"/>
              <a:gd name="T2" fmla="*/ 1584360 w 21600"/>
              <a:gd name="T3" fmla="*/ 142740 h 21600"/>
              <a:gd name="T4" fmla="*/ 792180 w 21600"/>
              <a:gd name="T5" fmla="*/ 285480 h 21600"/>
              <a:gd name="T6" fmla="*/ 0 w 21600"/>
              <a:gd name="T7" fmla="*/ 14274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9683" tIns="39683" rIns="39683" bIns="39683">
            <a:spAutoFit/>
          </a:bodyPr>
          <a:lstStyle/>
          <a:p>
            <a:pPr algn="ctr">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1500" b="1">
                <a:solidFill>
                  <a:srgbClr val="000000"/>
                </a:solidFill>
                <a:latin typeface="+mn-lt"/>
                <a:ea typeface="msgothic"/>
                <a:cs typeface="msgothic"/>
              </a:rPr>
              <a:t>Attributs de faits</a:t>
            </a:r>
          </a:p>
        </p:txBody>
      </p:sp>
      <p:sp>
        <p:nvSpPr>
          <p:cNvPr id="9" name="Connecteur droit 10"/>
          <p:cNvSpPr>
            <a:spLocks noChangeShapeType="1"/>
          </p:cNvSpPr>
          <p:nvPr/>
        </p:nvSpPr>
        <p:spPr bwMode="auto">
          <a:xfrm flipH="1">
            <a:off x="4511780" y="2896126"/>
            <a:ext cx="1641602" cy="7000"/>
          </a:xfrm>
          <a:prstGeom prst="line">
            <a:avLst/>
          </a:prstGeom>
          <a:noFill/>
          <a:ln w="9360">
            <a:solidFill>
              <a:srgbClr val="000000"/>
            </a:solidFill>
            <a:round/>
            <a:headEnd/>
            <a:tailEnd type="arrow" w="med" len="med"/>
          </a:ln>
          <a:extLst>
            <a:ext uri="{909E8E84-426E-40DD-AFC4-6F175D3DCCD1}">
              <a14:hiddenFill xmlns:a14="http://schemas.microsoft.com/office/drawing/2010/main">
                <a:noFill/>
              </a14:hiddenFill>
            </a:ext>
          </a:extLst>
        </p:spPr>
        <p:txBody>
          <a:bodyPr lIns="99207" tIns="51588" rIns="99207" bIns="51588"/>
          <a:lstStyle/>
          <a:p>
            <a:endParaRPr lang="fr-FR">
              <a:latin typeface="+mn-lt"/>
            </a:endParaRPr>
          </a:p>
        </p:txBody>
      </p:sp>
      <p:sp>
        <p:nvSpPr>
          <p:cNvPr id="10" name="Connecteur droit 11"/>
          <p:cNvSpPr>
            <a:spLocks noChangeShapeType="1"/>
          </p:cNvSpPr>
          <p:nvPr/>
        </p:nvSpPr>
        <p:spPr bwMode="auto">
          <a:xfrm flipH="1">
            <a:off x="4529281" y="3508600"/>
            <a:ext cx="1590849" cy="1749"/>
          </a:xfrm>
          <a:prstGeom prst="line">
            <a:avLst/>
          </a:prstGeom>
          <a:noFill/>
          <a:ln w="9360">
            <a:solidFill>
              <a:srgbClr val="000000"/>
            </a:solidFill>
            <a:round/>
            <a:headEnd/>
            <a:tailEnd type="arrow" w="med" len="med"/>
          </a:ln>
          <a:extLst>
            <a:ext uri="{909E8E84-426E-40DD-AFC4-6F175D3DCCD1}">
              <a14:hiddenFill xmlns:a14="http://schemas.microsoft.com/office/drawing/2010/main">
                <a:noFill/>
              </a14:hiddenFill>
            </a:ext>
          </a:extLst>
        </p:spPr>
        <p:txBody>
          <a:bodyPr lIns="99207" tIns="51588" rIns="99207" bIns="51588"/>
          <a:lstStyle/>
          <a:p>
            <a:endParaRPr lang="fr-FR">
              <a:latin typeface="+mn-lt"/>
            </a:endParaRPr>
          </a:p>
        </p:txBody>
      </p:sp>
      <p:sp>
        <p:nvSpPr>
          <p:cNvPr id="12" name="Connecteur droit 13"/>
          <p:cNvSpPr>
            <a:spLocks noChangeShapeType="1"/>
          </p:cNvSpPr>
          <p:nvPr/>
        </p:nvSpPr>
        <p:spPr bwMode="auto">
          <a:xfrm flipH="1">
            <a:off x="4562534" y="4485058"/>
            <a:ext cx="1590848" cy="1749"/>
          </a:xfrm>
          <a:prstGeom prst="line">
            <a:avLst/>
          </a:prstGeom>
          <a:noFill/>
          <a:ln w="9360">
            <a:solidFill>
              <a:srgbClr val="000000"/>
            </a:solidFill>
            <a:round/>
            <a:headEnd/>
            <a:tailEnd type="arrow" w="med" len="med"/>
          </a:ln>
          <a:extLst>
            <a:ext uri="{909E8E84-426E-40DD-AFC4-6F175D3DCCD1}">
              <a14:hiddenFill xmlns:a14="http://schemas.microsoft.com/office/drawing/2010/main">
                <a:noFill/>
              </a14:hiddenFill>
            </a:ext>
          </a:extLst>
        </p:spPr>
        <p:txBody>
          <a:bodyPr lIns="99207" tIns="51588" rIns="99207" bIns="51588"/>
          <a:lstStyle/>
          <a:p>
            <a:endParaRPr lang="fr-FR">
              <a:latin typeface="+mn-lt"/>
            </a:endParaRPr>
          </a:p>
        </p:txBody>
      </p:sp>
      <p:pic>
        <p:nvPicPr>
          <p:cNvPr id="14" name="Imag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133" y="2598640"/>
            <a:ext cx="2294393" cy="234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762172" y="5329057"/>
            <a:ext cx="9030668" cy="1207209"/>
          </a:xfrm>
          <a:prstGeom prst="rect">
            <a:avLst/>
          </a:prstGeom>
        </p:spPr>
        <p:txBody>
          <a:bodyPr wrap="square" lIns="100794" tIns="50397" rIns="100794" bIns="50397">
            <a:spAutoFit/>
          </a:bodyPr>
          <a:lstStyle/>
          <a:p>
            <a:pPr marL="457200" indent="-457200">
              <a:spcBef>
                <a:spcPts val="772"/>
              </a:spcBef>
              <a:spcAft>
                <a:spcPts val="772"/>
              </a:spcAft>
              <a:buFont typeface="Wingdings" panose="05000000000000000000" pitchFamily="2" charset="2"/>
              <a:buChar char="§"/>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600" dirty="0">
                <a:solidFill>
                  <a:schemeClr val="tx1"/>
                </a:solidFill>
                <a:latin typeface="+mn-lt"/>
              </a:rPr>
              <a:t>Stocke les </a:t>
            </a:r>
            <a:r>
              <a:rPr lang="fr-FR" sz="2600" b="1" dirty="0">
                <a:solidFill>
                  <a:schemeClr val="tx1"/>
                </a:solidFill>
                <a:latin typeface="+mn-lt"/>
              </a:rPr>
              <a:t>mesures</a:t>
            </a:r>
            <a:r>
              <a:rPr lang="fr-FR" sz="2600" dirty="0">
                <a:solidFill>
                  <a:schemeClr val="tx1"/>
                </a:solidFill>
                <a:latin typeface="+mn-lt"/>
              </a:rPr>
              <a:t> numériques</a:t>
            </a:r>
          </a:p>
          <a:p>
            <a:pPr marL="457200" indent="-457200">
              <a:spcBef>
                <a:spcPts val="772"/>
              </a:spcBef>
              <a:spcAft>
                <a:spcPts val="772"/>
              </a:spcAft>
              <a:buFont typeface="Wingdings" panose="05000000000000000000" pitchFamily="2" charset="2"/>
              <a:buChar char="§"/>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600" dirty="0">
                <a:solidFill>
                  <a:schemeClr val="tx1"/>
                </a:solidFill>
                <a:latin typeface="+mn-lt"/>
              </a:rPr>
              <a:t>Chaque ensemble de « faits » est basé sur l’intersection de chaque </a:t>
            </a:r>
            <a:r>
              <a:rPr lang="fr-FR" sz="2600" b="1" dirty="0">
                <a:solidFill>
                  <a:schemeClr val="tx1"/>
                </a:solidFill>
                <a:latin typeface="+mn-lt"/>
              </a:rPr>
              <a:t>combinaison des attributs</a:t>
            </a:r>
            <a:r>
              <a:rPr lang="fr-FR" sz="2600" dirty="0">
                <a:solidFill>
                  <a:schemeClr val="tx1"/>
                </a:solidFill>
                <a:latin typeface="+mn-lt"/>
              </a:rPr>
              <a:t> dimensionnels</a:t>
            </a:r>
          </a:p>
        </p:txBody>
      </p:sp>
      <p:sp>
        <p:nvSpPr>
          <p:cNvPr id="16"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
        <p:nvSpPr>
          <p:cNvPr id="17" name="Rectangle 16"/>
          <p:cNvSpPr/>
          <p:nvPr/>
        </p:nvSpPr>
        <p:spPr>
          <a:xfrm>
            <a:off x="762172" y="1959536"/>
            <a:ext cx="9030668" cy="401860"/>
          </a:xfrm>
          <a:prstGeom prst="rect">
            <a:avLst/>
          </a:prstGeom>
        </p:spPr>
        <p:txBody>
          <a:bodyPr wrap="square" lIns="100794" tIns="50397" rIns="100794" bIns="50397">
            <a:spAutoFit/>
          </a:bodyPr>
          <a:lstStyle/>
          <a:p>
            <a:pPr>
              <a:spcBef>
                <a:spcPts val="772"/>
              </a:spcBef>
              <a:spcAft>
                <a:spcPts val="772"/>
              </a:spcAft>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600" dirty="0" smtClean="0">
                <a:solidFill>
                  <a:schemeClr val="tx1"/>
                </a:solidFill>
                <a:latin typeface="+mn-lt"/>
              </a:rPr>
              <a:t>La table de faits</a:t>
            </a:r>
            <a:endParaRPr lang="fr-FR" sz="2600" dirty="0">
              <a:solidFill>
                <a:schemeClr val="tx1"/>
              </a:solidFill>
              <a:latin typeface="+mn-lt"/>
            </a:endParaRPr>
          </a:p>
        </p:txBody>
      </p:sp>
    </p:spTree>
    <p:extLst>
      <p:ext uri="{BB962C8B-B14F-4D97-AF65-F5344CB8AC3E}">
        <p14:creationId xmlns:p14="http://schemas.microsoft.com/office/powerpoint/2010/main" val="3188727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1008309" y="1912757"/>
            <a:ext cx="9072563" cy="5280225"/>
          </a:xfrm>
        </p:spPr>
        <p:txBody>
          <a:bodyPr>
            <a:normAutofit lnSpcReduction="10000"/>
          </a:bodyPr>
          <a:lstStyle/>
          <a:p>
            <a:pPr lvl="1">
              <a:buFont typeface="Wingdings" panose="05000000000000000000" pitchFamily="2" charset="2"/>
              <a:buChar char="§"/>
            </a:pPr>
            <a:r>
              <a:rPr lang="fr-FR" sz="2800" b="1" u="sng" dirty="0" smtClean="0"/>
              <a:t>Modélisation </a:t>
            </a:r>
            <a:r>
              <a:rPr lang="fr-FR" sz="2800" b="1" u="sng" dirty="0"/>
              <a:t>en étoile</a:t>
            </a:r>
            <a:r>
              <a:rPr lang="fr-FR" sz="2800" b="1" dirty="0"/>
              <a:t> :</a:t>
            </a:r>
            <a:r>
              <a:rPr lang="fr-FR" sz="2800" dirty="0"/>
              <a:t> 1 table de fait avec des dimensions </a:t>
            </a:r>
            <a:r>
              <a:rPr lang="fr-FR" sz="2800" dirty="0" smtClean="0"/>
              <a:t>simples</a:t>
            </a:r>
          </a:p>
          <a:p>
            <a:pPr lvl="1">
              <a:buFont typeface="Wingdings" panose="05000000000000000000" pitchFamily="2" charset="2"/>
              <a:buChar char="§"/>
            </a:pPr>
            <a:endParaRPr lang="fr-FR" sz="2800" dirty="0"/>
          </a:p>
          <a:p>
            <a:pPr lvl="1">
              <a:buFont typeface="Wingdings" panose="05000000000000000000" pitchFamily="2" charset="2"/>
              <a:buChar char="§"/>
            </a:pPr>
            <a:r>
              <a:rPr lang="fr-FR" sz="2800" b="1" dirty="0"/>
              <a:t>Modélisation en flocon :</a:t>
            </a:r>
            <a:r>
              <a:rPr lang="fr-FR" sz="2800" dirty="0"/>
              <a:t> 1 table de fait avec des dimensions </a:t>
            </a:r>
            <a:r>
              <a:rPr lang="fr-FR" sz="2800" dirty="0" smtClean="0"/>
              <a:t>hiérarchisées</a:t>
            </a:r>
          </a:p>
          <a:p>
            <a:pPr lvl="1">
              <a:buFont typeface="Wingdings" panose="05000000000000000000" pitchFamily="2" charset="2"/>
              <a:buChar char="§"/>
            </a:pPr>
            <a:endParaRPr lang="fr-FR" sz="2800" dirty="0"/>
          </a:p>
          <a:p>
            <a:pPr lvl="1">
              <a:buFont typeface="Wingdings" panose="05000000000000000000" pitchFamily="2" charset="2"/>
              <a:buChar char="§"/>
            </a:pPr>
            <a:r>
              <a:rPr lang="fr-FR" sz="2800" dirty="0"/>
              <a:t>Modélisation en constellation : plusieurs tables de fait avec des dimensions simples</a:t>
            </a:r>
          </a:p>
          <a:p>
            <a:pPr lvl="1">
              <a:buFont typeface="Wingdings" panose="05000000000000000000" pitchFamily="2" charset="2"/>
              <a:buChar char="§"/>
            </a:pPr>
            <a:r>
              <a:rPr lang="fr-FR" sz="2800" dirty="0"/>
              <a:t>Modélisation de type « </a:t>
            </a:r>
            <a:r>
              <a:rPr lang="fr-FR" sz="2800" dirty="0" err="1"/>
              <a:t>SnowStorm</a:t>
            </a:r>
            <a:r>
              <a:rPr lang="fr-FR" sz="2800" dirty="0"/>
              <a:t> » : plusieurs tables de faits avec des dimensions hiérarchisées</a:t>
            </a:r>
          </a:p>
          <a:p>
            <a:pPr lvl="1">
              <a:buFont typeface="Wingdings" panose="05000000000000000000" pitchFamily="2" charset="2"/>
              <a:buChar char="§"/>
            </a:pPr>
            <a:r>
              <a:rPr lang="fr-FR" sz="2800" dirty="0"/>
              <a:t>Modélisation en matrice : tableau</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664" t="69479"/>
          <a:stretch/>
        </p:blipFill>
        <p:spPr bwMode="auto">
          <a:xfrm>
            <a:off x="368888" y="4849928"/>
            <a:ext cx="1119538" cy="917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872" r="9039" b="71772"/>
          <a:stretch/>
        </p:blipFill>
        <p:spPr bwMode="auto">
          <a:xfrm>
            <a:off x="744453" y="1912758"/>
            <a:ext cx="743973" cy="84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1" t="28759" r="47042" b="30499"/>
          <a:stretch/>
        </p:blipFill>
        <p:spPr bwMode="auto">
          <a:xfrm>
            <a:off x="522310" y="3160997"/>
            <a:ext cx="971997" cy="12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043873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Documents and Settings\OuestD\Mes documents\Mes images\modeleEto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03" y="1971220"/>
            <a:ext cx="8818797" cy="540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10"/>
          <p:cNvSpPr>
            <a:spLocks noGrp="1"/>
          </p:cNvSpPr>
          <p:nvPr>
            <p:ph type="title"/>
          </p:nvPr>
        </p:nvSpPr>
        <p:spPr/>
        <p:txBody>
          <a:bodyPr>
            <a:normAutofit/>
          </a:bodyPr>
          <a:lstStyle/>
          <a:p>
            <a:r>
              <a:rPr lang="fr-FR" dirty="0">
                <a:latin typeface="+mn-lt"/>
              </a:rPr>
              <a:t>Qlikview</a:t>
            </a:r>
          </a:p>
        </p:txBody>
      </p:sp>
      <p:sp>
        <p:nvSpPr>
          <p:cNvPr id="2" name="Espace réservé du contenu 1"/>
          <p:cNvSpPr>
            <a:spLocks noGrp="1"/>
          </p:cNvSpPr>
          <p:nvPr>
            <p:ph idx="1"/>
          </p:nvPr>
        </p:nvSpPr>
        <p:spPr>
          <a:xfrm>
            <a:off x="651395" y="1971219"/>
            <a:ext cx="9072563" cy="4565405"/>
          </a:xfrm>
        </p:spPr>
        <p:txBody>
          <a:bodyPr/>
          <a:lstStyle/>
          <a:p>
            <a:r>
              <a:rPr lang="fr-FR" dirty="0"/>
              <a:t>Les </a:t>
            </a:r>
            <a:r>
              <a:rPr lang="fr-FR" dirty="0" smtClean="0"/>
              <a:t>tables </a:t>
            </a:r>
            <a:r>
              <a:rPr lang="fr-FR" dirty="0"/>
              <a:t>de dimensions</a:t>
            </a:r>
          </a:p>
          <a:p>
            <a:endParaRPr lang="fr-FR" dirty="0"/>
          </a:p>
        </p:txBody>
      </p:sp>
      <p:sp>
        <p:nvSpPr>
          <p:cNvPr id="7" name="Forme libre 7"/>
          <p:cNvSpPr>
            <a:spLocks/>
          </p:cNvSpPr>
          <p:nvPr/>
        </p:nvSpPr>
        <p:spPr bwMode="auto">
          <a:xfrm>
            <a:off x="512891" y="2604325"/>
            <a:ext cx="3339207" cy="428732"/>
          </a:xfrm>
          <a:custGeom>
            <a:avLst/>
            <a:gdLst>
              <a:gd name="T0" fmla="*/ 1514520 w 21600"/>
              <a:gd name="T1" fmla="*/ 0 h 21600"/>
              <a:gd name="T2" fmla="*/ 3029040 w 21600"/>
              <a:gd name="T3" fmla="*/ 194400 h 21600"/>
              <a:gd name="T4" fmla="*/ 1514520 w 21600"/>
              <a:gd name="T5" fmla="*/ 388800 h 21600"/>
              <a:gd name="T6" fmla="*/ 0 w 21600"/>
              <a:gd name="T7" fmla="*/ 1944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88" tIns="50794" rIns="101588" bIns="50794"/>
          <a:lstStyle/>
          <a:p>
            <a:pPr algn="ctr">
              <a:spcBef>
                <a:spcPts val="772"/>
              </a:spcBef>
              <a:spcAft>
                <a:spcPts val="772"/>
              </a:spcAft>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200" dirty="0">
                <a:solidFill>
                  <a:srgbClr val="000000"/>
                </a:solidFill>
                <a:latin typeface="+mn-lt"/>
                <a:ea typeface="msgothic"/>
                <a:cs typeface="msgothic"/>
              </a:rPr>
              <a:t>Dimension Clients</a:t>
            </a:r>
          </a:p>
        </p:txBody>
      </p:sp>
      <p:sp>
        <p:nvSpPr>
          <p:cNvPr id="8" name="Forme libre 8"/>
          <p:cNvSpPr>
            <a:spLocks/>
          </p:cNvSpPr>
          <p:nvPr/>
        </p:nvSpPr>
        <p:spPr bwMode="auto">
          <a:xfrm>
            <a:off x="6092838" y="2270986"/>
            <a:ext cx="3234201" cy="428731"/>
          </a:xfrm>
          <a:custGeom>
            <a:avLst/>
            <a:gdLst>
              <a:gd name="T0" fmla="*/ 1466820 w 21600"/>
              <a:gd name="T1" fmla="*/ 0 h 21600"/>
              <a:gd name="T2" fmla="*/ 2933639 w 21600"/>
              <a:gd name="T3" fmla="*/ 194580 h 21600"/>
              <a:gd name="T4" fmla="*/ 1466820 w 21600"/>
              <a:gd name="T5" fmla="*/ 389160 h 21600"/>
              <a:gd name="T6" fmla="*/ 0 w 21600"/>
              <a:gd name="T7" fmla="*/ 1945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88" tIns="50794" rIns="101588" bIns="50794"/>
          <a:lstStyle/>
          <a:p>
            <a:pPr algn="ctr">
              <a:spcBef>
                <a:spcPts val="772"/>
              </a:spcBef>
              <a:spcAft>
                <a:spcPts val="772"/>
              </a:spcAft>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200" dirty="0">
                <a:solidFill>
                  <a:srgbClr val="000000"/>
                </a:solidFill>
                <a:latin typeface="+mn-lt"/>
                <a:ea typeface="msgothic"/>
                <a:cs typeface="msgothic"/>
              </a:rPr>
              <a:t>Dimension Temps</a:t>
            </a:r>
          </a:p>
        </p:txBody>
      </p:sp>
      <p:sp>
        <p:nvSpPr>
          <p:cNvPr id="9" name="Forme libre 9"/>
          <p:cNvSpPr>
            <a:spLocks/>
          </p:cNvSpPr>
          <p:nvPr/>
        </p:nvSpPr>
        <p:spPr bwMode="auto">
          <a:xfrm>
            <a:off x="599814" y="6219535"/>
            <a:ext cx="3270953" cy="428731"/>
          </a:xfrm>
          <a:custGeom>
            <a:avLst/>
            <a:gdLst>
              <a:gd name="T0" fmla="*/ 1483380 w 21600"/>
              <a:gd name="T1" fmla="*/ 0 h 21600"/>
              <a:gd name="T2" fmla="*/ 2966759 w 21600"/>
              <a:gd name="T3" fmla="*/ 194580 h 21600"/>
              <a:gd name="T4" fmla="*/ 1483380 w 21600"/>
              <a:gd name="T5" fmla="*/ 389160 h 21600"/>
              <a:gd name="T6" fmla="*/ 0 w 21600"/>
              <a:gd name="T7" fmla="*/ 19458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88" tIns="50794" rIns="101588" bIns="50794"/>
          <a:lstStyle/>
          <a:p>
            <a:pPr algn="ctr">
              <a:spcBef>
                <a:spcPts val="772"/>
              </a:spcBef>
              <a:spcAft>
                <a:spcPts val="772"/>
              </a:spcAft>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200" dirty="0">
                <a:solidFill>
                  <a:srgbClr val="000000"/>
                </a:solidFill>
                <a:latin typeface="+mn-lt"/>
                <a:ea typeface="msgothic"/>
                <a:cs typeface="msgothic"/>
              </a:rPr>
              <a:t>Dimension</a:t>
            </a:r>
            <a:r>
              <a:rPr lang="fr-FR" sz="2900" dirty="0">
                <a:solidFill>
                  <a:srgbClr val="000000"/>
                </a:solidFill>
                <a:latin typeface="+mn-lt"/>
                <a:ea typeface="msgothic"/>
                <a:cs typeface="msgothic"/>
              </a:rPr>
              <a:t> </a:t>
            </a:r>
            <a:r>
              <a:rPr lang="fr-FR" sz="2200" dirty="0">
                <a:solidFill>
                  <a:srgbClr val="000000"/>
                </a:solidFill>
                <a:latin typeface="+mn-lt"/>
                <a:ea typeface="msgothic"/>
                <a:cs typeface="msgothic"/>
              </a:rPr>
              <a:t>Articles</a:t>
            </a:r>
          </a:p>
        </p:txBody>
      </p:sp>
      <p:sp>
        <p:nvSpPr>
          <p:cNvPr id="10" name="Forme libre 10"/>
          <p:cNvSpPr>
            <a:spLocks/>
          </p:cNvSpPr>
          <p:nvPr/>
        </p:nvSpPr>
        <p:spPr bwMode="auto">
          <a:xfrm>
            <a:off x="6190494" y="6580447"/>
            <a:ext cx="3067940" cy="755968"/>
          </a:xfrm>
          <a:custGeom>
            <a:avLst/>
            <a:gdLst>
              <a:gd name="T0" fmla="*/ 1391580 w 21600"/>
              <a:gd name="T1" fmla="*/ 0 h 21600"/>
              <a:gd name="T2" fmla="*/ 2783160 w 21600"/>
              <a:gd name="T3" fmla="*/ 342900 h 21600"/>
              <a:gd name="T4" fmla="*/ 1391580 w 21600"/>
              <a:gd name="T5" fmla="*/ 685799 h 21600"/>
              <a:gd name="T6" fmla="*/ 0 w 21600"/>
              <a:gd name="T7" fmla="*/ 3429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588" tIns="50794" rIns="101588" bIns="50794"/>
          <a:lstStyle/>
          <a:p>
            <a:pPr algn="ctr">
              <a:spcBef>
                <a:spcPts val="772"/>
              </a:spcBef>
              <a:spcAft>
                <a:spcPts val="772"/>
              </a:spcAft>
              <a:tabLst>
                <a:tab pos="0" algn="l"/>
                <a:tab pos="493472" algn="l"/>
                <a:tab pos="988695" algn="l"/>
                <a:tab pos="1483916" algn="l"/>
                <a:tab pos="1979139" algn="l"/>
                <a:tab pos="2474360" algn="l"/>
                <a:tab pos="2969583" algn="l"/>
                <a:tab pos="3464804" algn="l"/>
                <a:tab pos="3960027" algn="l"/>
                <a:tab pos="4455249" algn="l"/>
                <a:tab pos="4950471" algn="l"/>
                <a:tab pos="5445693" algn="l"/>
                <a:tab pos="5940915" algn="l"/>
                <a:tab pos="6436137" algn="l"/>
                <a:tab pos="6931359" algn="l"/>
                <a:tab pos="7426581" algn="l"/>
                <a:tab pos="7921804" algn="l"/>
                <a:tab pos="8417025" algn="l"/>
                <a:tab pos="8912248" algn="l"/>
                <a:tab pos="9407469" algn="l"/>
                <a:tab pos="9902692" algn="l"/>
              </a:tabLst>
            </a:pPr>
            <a:r>
              <a:rPr lang="fr-FR" sz="2200" dirty="0">
                <a:solidFill>
                  <a:srgbClr val="000000"/>
                </a:solidFill>
                <a:latin typeface="+mn-lt"/>
                <a:ea typeface="msgothic"/>
                <a:cs typeface="msgothic"/>
              </a:rPr>
              <a:t>Dimension Commerciaux</a:t>
            </a:r>
          </a:p>
        </p:txBody>
      </p:sp>
      <p:sp>
        <p:nvSpPr>
          <p:cNvPr id="12" name="Text Box 4"/>
          <p:cNvSpPr txBox="1">
            <a:spLocks noChangeArrowheads="1"/>
          </p:cNvSpPr>
          <p:nvPr/>
        </p:nvSpPr>
        <p:spPr bwMode="auto">
          <a:xfrm>
            <a:off x="493439" y="1358849"/>
            <a:ext cx="9001125" cy="515976"/>
          </a:xfrm>
          <a:prstGeom prst="rect">
            <a:avLst/>
          </a:prstGeom>
        </p:spPr>
        <p:txBody>
          <a:bodyPr vert="horz" lIns="100717" tIns="50361" rIns="100717" bIns="50361" rtlCol="0">
            <a:normAutofit/>
          </a:bodyPr>
          <a:lstStyle>
            <a:defPPr>
              <a:defRPr lang="en-GB"/>
            </a:defPPr>
            <a:lvl1pPr marL="377704" indent="-377704" defTabSz="1007212" eaLnBrk="1" latinLnBrk="0" hangingPunct="1">
              <a:spcBef>
                <a:spcPct val="20000"/>
              </a:spcBef>
              <a:buFont typeface="Arial" pitchFamily="34" charset="0"/>
              <a:buChar char="•"/>
              <a:defRPr sz="3500">
                <a:solidFill>
                  <a:schemeClr val="tx2">
                    <a:lumMod val="75000"/>
                  </a:schemeClr>
                </a:solidFill>
                <a:latin typeface="+mn-lt"/>
                <a:ea typeface="+mn-ea"/>
                <a:cs typeface="+mn-cs"/>
              </a:defRPr>
            </a:lvl1pPr>
            <a:lvl2pPr marL="818360" indent="-314752" defTabSz="1007212" eaLnBrk="1" latinLnBrk="0" hangingPunct="1">
              <a:spcBef>
                <a:spcPct val="20000"/>
              </a:spcBef>
              <a:buFont typeface="Arial" pitchFamily="34" charset="0"/>
              <a:buChar char="–"/>
              <a:defRPr sz="3100">
                <a:solidFill>
                  <a:schemeClr val="tx2">
                    <a:lumMod val="75000"/>
                  </a:schemeClr>
                </a:solidFill>
                <a:latin typeface="+mn-lt"/>
                <a:ea typeface="+mn-ea"/>
                <a:cs typeface="+mn-cs"/>
              </a:defRPr>
            </a:lvl2pPr>
            <a:lvl3pPr marL="1259017" indent="-251804" defTabSz="1007212" eaLnBrk="1" latinLnBrk="0" hangingPunct="1">
              <a:spcBef>
                <a:spcPct val="20000"/>
              </a:spcBef>
              <a:buFont typeface="Arial" pitchFamily="34" charset="0"/>
              <a:buChar char="•"/>
              <a:defRPr sz="2600">
                <a:solidFill>
                  <a:schemeClr val="tx2">
                    <a:lumMod val="75000"/>
                  </a:schemeClr>
                </a:solidFill>
                <a:latin typeface="+mn-lt"/>
                <a:ea typeface="+mn-ea"/>
                <a:cs typeface="+mn-cs"/>
              </a:defRPr>
            </a:lvl3pPr>
            <a:lvl4pPr marL="1762622" lvl="3" indent="-251804" defTabSz="1007212" eaLnBrk="1" latinLnBrk="0" hangingPunct="1">
              <a:spcBef>
                <a:spcPct val="20000"/>
              </a:spcBef>
              <a:buFont typeface="Arial" pitchFamily="34" charset="0"/>
              <a:buChar char="–"/>
              <a:defRPr sz="2400">
                <a:solidFill>
                  <a:schemeClr val="tx2">
                    <a:lumMod val="75000"/>
                  </a:schemeClr>
                </a:solidFill>
                <a:latin typeface="+mn-lt"/>
                <a:ea typeface="+mn-ea"/>
                <a:cs typeface="+mn-cs"/>
              </a:defRPr>
            </a:lvl4pPr>
            <a:lvl5pPr marL="2266227" indent="-251804" defTabSz="1007212" eaLnBrk="1" latinLnBrk="0" hangingPunct="1">
              <a:spcBef>
                <a:spcPct val="20000"/>
              </a:spcBef>
              <a:buFont typeface="Arial" pitchFamily="34" charset="0"/>
              <a:buChar char="»"/>
              <a:defRPr sz="2200">
                <a:solidFill>
                  <a:schemeClr val="tx2">
                    <a:lumMod val="75000"/>
                  </a:schemeClr>
                </a:solidFill>
                <a:latin typeface="+mn-lt"/>
                <a:ea typeface="+mn-ea"/>
                <a:cs typeface="+mn-cs"/>
              </a:defRPr>
            </a:lvl5pPr>
            <a:lvl6pPr marL="2769833" indent="-251804" defTabSz="1007212">
              <a:spcBef>
                <a:spcPct val="20000"/>
              </a:spcBef>
              <a:buFont typeface="Arial" pitchFamily="34" charset="0"/>
              <a:buChar char="•"/>
              <a:defRPr sz="2200">
                <a:solidFill>
                  <a:schemeClr val="tx1"/>
                </a:solidFill>
                <a:latin typeface="+mn-lt"/>
                <a:ea typeface="+mn-ea"/>
                <a:cs typeface="+mn-cs"/>
              </a:defRPr>
            </a:lvl6pPr>
            <a:lvl7pPr marL="3273439" indent="-251804" defTabSz="1007212">
              <a:spcBef>
                <a:spcPct val="20000"/>
              </a:spcBef>
              <a:buFont typeface="Arial" pitchFamily="34" charset="0"/>
              <a:buChar char="•"/>
              <a:defRPr sz="2200">
                <a:solidFill>
                  <a:schemeClr val="tx1"/>
                </a:solidFill>
                <a:latin typeface="+mn-lt"/>
                <a:ea typeface="+mn-ea"/>
                <a:cs typeface="+mn-cs"/>
              </a:defRPr>
            </a:lvl7pPr>
            <a:lvl8pPr marL="3777045" indent="-251804" defTabSz="1007212">
              <a:spcBef>
                <a:spcPct val="20000"/>
              </a:spcBef>
              <a:buFont typeface="Arial" pitchFamily="34" charset="0"/>
              <a:buChar char="•"/>
              <a:defRPr sz="2200">
                <a:solidFill>
                  <a:schemeClr val="tx1"/>
                </a:solidFill>
                <a:latin typeface="+mn-lt"/>
                <a:ea typeface="+mn-ea"/>
                <a:cs typeface="+mn-cs"/>
              </a:defRPr>
            </a:lvl8pPr>
            <a:lvl9pPr marL="4280650" indent="-251804" defTabSz="1007212">
              <a:spcBef>
                <a:spcPct val="20000"/>
              </a:spcBef>
              <a:buFont typeface="Arial" pitchFamily="34" charset="0"/>
              <a:buChar char="•"/>
              <a:defRPr sz="2200">
                <a:solidFill>
                  <a:schemeClr val="tx1"/>
                </a:solidFill>
                <a:latin typeface="+mn-lt"/>
                <a:ea typeface="+mn-ea"/>
                <a:cs typeface="+mn-cs"/>
              </a:defRPr>
            </a:lvl9pPr>
          </a:lstStyle>
          <a:p>
            <a:pPr marL="0" indent="0">
              <a:buNone/>
            </a:pPr>
            <a:r>
              <a:rPr lang="fr-FR" b="1" cap="all" dirty="0" smtClean="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rPr>
              <a:t>Modélisation dimensionnelle</a:t>
            </a:r>
            <a:endParaRPr lang="fr-FR" b="1" cap="all" dirty="0">
              <a:ln w="9000" cmpd="sng">
                <a:solidFill>
                  <a:srgbClr val="C00000"/>
                </a:solidFill>
                <a:prstDash val="solid"/>
              </a:ln>
              <a:gradFill>
                <a:gsLst>
                  <a:gs pos="0">
                    <a:srgbClr val="C00000"/>
                  </a:gs>
                  <a:gs pos="43000">
                    <a:schemeClr val="accent2">
                      <a:lumMod val="60000"/>
                      <a:lumOff val="40000"/>
                    </a:schemeClr>
                  </a:gs>
                  <a:gs pos="48000">
                    <a:schemeClr val="accent2">
                      <a:lumMod val="60000"/>
                      <a:lumOff val="40000"/>
                    </a:schemeClr>
                  </a:gs>
                  <a:gs pos="100000">
                    <a:schemeClr val="accent2">
                      <a:lumMod val="50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918000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9900"/>
        </a:solidFill>
        <a:ln>
          <a:noFill/>
        </a:ln>
      </a:spPr>
      <a:bodyPr anchor="ctr"/>
      <a:lstStyle>
        <a:defPPr fontAlgn="auto">
          <a:spcBef>
            <a:spcPts val="0"/>
          </a:spcBef>
          <a:spcAft>
            <a:spcPts val="0"/>
          </a:spcAft>
          <a:buFont typeface="Wingdings" pitchFamily="2" charset="2"/>
          <a:buChar char="ü"/>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ème2" id="{32EB5FB2-20FF-4E93-B255-184F298193AC}" vid="{B8785BEE-7D85-4814-AB22-B813F41C1665}"/>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 ND</Template>
  <TotalTime>11921</TotalTime>
  <Words>2267</Words>
  <Application>Microsoft Office PowerPoint</Application>
  <PresentationFormat>Personnalisé</PresentationFormat>
  <Paragraphs>619</Paragraphs>
  <Slides>69</Slides>
  <Notes>60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69</vt:i4>
      </vt:variant>
    </vt:vector>
  </HeadingPairs>
  <TitlesOfParts>
    <vt:vector size="80" baseType="lpstr">
      <vt:lpstr>ＭＳ Ｐゴシック</vt:lpstr>
      <vt:lpstr>Arial</vt:lpstr>
      <vt:lpstr>Bitstream Vera Serif</vt:lpstr>
      <vt:lpstr>Calibri</vt:lpstr>
      <vt:lpstr>Calibri (Corps)</vt:lpstr>
      <vt:lpstr>Courier New</vt:lpstr>
      <vt:lpstr>msgothic</vt:lpstr>
      <vt:lpstr>Times New Roman</vt:lpstr>
      <vt:lpstr>Trebuchet MS</vt:lpstr>
      <vt:lpstr>Wingdings</vt:lpstr>
      <vt:lpstr>Thème ND</vt:lpstr>
      <vt:lpstr>Présentation PowerPoint</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Qlikview</vt:lpstr>
      <vt:lpstr>Designer</vt:lpstr>
      <vt:lpstr>Designer</vt:lpstr>
      <vt:lpstr>Designer</vt:lpstr>
      <vt:lpstr>Designer</vt:lpstr>
      <vt:lpstr>Designer</vt:lpstr>
      <vt:lpstr>Designer</vt:lpstr>
      <vt:lpstr>Designer</vt:lpstr>
      <vt:lpstr>Designer</vt:lpstr>
      <vt:lpstr>Designer</vt:lpstr>
      <vt:lpstr>Designer</vt:lpstr>
      <vt:lpstr>Designer</vt:lpstr>
      <vt:lpstr>Designer</vt:lpstr>
      <vt:lpstr>Designer</vt:lpstr>
      <vt:lpstr>Designer</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lpstr>Les objets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sos</dc:creator>
  <cp:lastModifiedBy>Cyril Vincent</cp:lastModifiedBy>
  <cp:revision>497</cp:revision>
  <cp:lastPrinted>2015-12-30T10:30:17Z</cp:lastPrinted>
  <dcterms:created xsi:type="dcterms:W3CDTF">1601-01-01T00:00:00Z</dcterms:created>
  <dcterms:modified xsi:type="dcterms:W3CDTF">2018-03-24T11:56:21Z</dcterms:modified>
</cp:coreProperties>
</file>